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9" r:id="rId4"/>
    <p:sldId id="258" r:id="rId5"/>
    <p:sldId id="261" r:id="rId6"/>
    <p:sldId id="262" r:id="rId7"/>
    <p:sldId id="266" r:id="rId8"/>
    <p:sldId id="264" r:id="rId9"/>
    <p:sldId id="260" r:id="rId10"/>
    <p:sldId id="265" r:id="rId11"/>
    <p:sldId id="263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MOU" lastIdx="10" clrIdx="0">
    <p:extLst>
      <p:ext uri="{19B8F6BF-5375-455C-9EA6-DF929625EA0E}">
        <p15:presenceInfo xmlns:p15="http://schemas.microsoft.com/office/powerpoint/2012/main" userId="Microsoft Office 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CB5D"/>
    <a:srgbClr val="00B854"/>
    <a:srgbClr val="99CD2C"/>
    <a:srgbClr val="D4DB2C"/>
    <a:srgbClr val="E7ED2E"/>
    <a:srgbClr val="00C459"/>
    <a:srgbClr val="00AB4E"/>
    <a:srgbClr val="009242"/>
    <a:srgbClr val="69508E"/>
    <a:srgbClr val="AD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3078"/>
  </p:normalViewPr>
  <p:slideViewPr>
    <p:cSldViewPr snapToGrid="0" snapToObjects="1">
      <p:cViewPr varScale="1">
        <p:scale>
          <a:sx n="76" d="100"/>
          <a:sy n="76" d="100"/>
        </p:scale>
        <p:origin x="216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7-28T12:05:18.702" idx="2">
    <p:pos x="10" y="10"/>
    <p:text>Différences entre Copyright et CC</p:text>
    <p:extLst>
      <p:ext uri="{C676402C-5697-4E1C-873F-D02D1690AC5C}">
        <p15:threadingInfo xmlns:p15="http://schemas.microsoft.com/office/powerpoint/2012/main" timeZoneBias="-12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61850C-4FEA-5E4E-8D62-1AA110C7D61F}" type="datetimeFigureOut">
              <a:rPr lang="en-US" smtClean="0"/>
              <a:t>7/28/18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876042-843D-D747-A944-218C4B8290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44083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fr.wikipedia.org/wiki/Droit_constitutionnel" TargetMode="External"/><Relationship Id="rId7" Type="http://schemas.openxmlformats.org/officeDocument/2006/relationships/hyperlink" Target="https://fr.wikipedia.org/wiki/Creative_Commons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fr.wikipedia.org/wiki/Droit_d%27auteur" TargetMode="External"/><Relationship Id="rId5" Type="http://schemas.openxmlformats.org/officeDocument/2006/relationships/hyperlink" Target="https://fr.wikipedia.org/wiki/Internet" TargetMode="External"/><Relationship Id="rId4" Type="http://schemas.openxmlformats.org/officeDocument/2006/relationships/hyperlink" Target="https://fr.wikipedia.org/wiki/Propri%C3%A9t%C3%A9_intellectuelle" TargetMode="Externa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Introduction du </a:t>
            </a:r>
            <a:r>
              <a:rPr lang="en-US" dirty="0" err="1"/>
              <a:t>fondateur</a:t>
            </a:r>
            <a:r>
              <a:rPr lang="en-US" dirty="0"/>
              <a:t> </a:t>
            </a:r>
            <a:r>
              <a:rPr lang="en-US" dirty="0" err="1"/>
              <a:t>aussi</a:t>
            </a:r>
            <a:r>
              <a:rPr lang="en-US" dirty="0"/>
              <a:t>, et de </a:t>
            </a:r>
            <a:r>
              <a:rPr lang="en-US" dirty="0" err="1"/>
              <a:t>l'importance</a:t>
            </a:r>
            <a:r>
              <a:rPr lang="en-US" dirty="0"/>
              <a:t> de </a:t>
            </a:r>
            <a:r>
              <a:rPr lang="en-US" dirty="0" err="1"/>
              <a:t>l'open</a:t>
            </a:r>
            <a:r>
              <a:rPr lang="en-US" dirty="0"/>
              <a:t> source, le lien avec Aaron Swartz et </a:t>
            </a:r>
            <a:r>
              <a:rPr lang="en-US" dirty="0" err="1"/>
              <a:t>ouverture</a:t>
            </a:r>
            <a:r>
              <a:rPr lang="en-US" dirty="0"/>
              <a:t> d'un </a:t>
            </a:r>
            <a:r>
              <a:rPr lang="en-US" dirty="0" err="1"/>
              <a:t>débat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876042-843D-D747-A944-218C4B82905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9274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1. Attribution; 2. Share alike; 3. Non Commercial; 4. No derivatives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876042-843D-D747-A944-218C4B82905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7920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Les </a:t>
            </a:r>
            <a:r>
              <a:rPr lang="en-US" dirty="0" err="1"/>
              <a:t>différentes</a:t>
            </a:r>
            <a:r>
              <a:rPr lang="en-US" dirty="0"/>
              <a:t> licenses de CC: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Les </a:t>
            </a:r>
            <a:r>
              <a:rPr lang="en-US" dirty="0" err="1"/>
              <a:t>licences</a:t>
            </a:r>
            <a:r>
              <a:rPr lang="en-US" dirty="0"/>
              <a:t> Creative Commons </a:t>
            </a:r>
            <a:r>
              <a:rPr lang="en-US" dirty="0" err="1"/>
              <a:t>ont</a:t>
            </a:r>
            <a:r>
              <a:rPr lang="en-US" dirty="0"/>
              <a:t> </a:t>
            </a:r>
            <a:r>
              <a:rPr lang="en-US" dirty="0" err="1"/>
              <a:t>été</a:t>
            </a:r>
            <a:r>
              <a:rPr lang="en-US" dirty="0"/>
              <a:t> </a:t>
            </a:r>
            <a:r>
              <a:rPr lang="en-US" dirty="0" err="1"/>
              <a:t>créées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partant</a:t>
            </a:r>
            <a:r>
              <a:rPr lang="en-US" dirty="0"/>
              <a:t> du </a:t>
            </a:r>
            <a:r>
              <a:rPr lang="en-US" dirty="0" err="1"/>
              <a:t>principe</a:t>
            </a:r>
            <a:r>
              <a:rPr lang="en-US" dirty="0"/>
              <a:t> que la </a:t>
            </a:r>
            <a:r>
              <a:rPr lang="en-US" dirty="0" err="1"/>
              <a:t>propriété</a:t>
            </a:r>
            <a:r>
              <a:rPr lang="en-US" dirty="0"/>
              <a:t> </a:t>
            </a:r>
            <a:r>
              <a:rPr lang="en-US" dirty="0" err="1"/>
              <a:t>intellectuelle</a:t>
            </a:r>
            <a:r>
              <a:rPr lang="en-US" dirty="0"/>
              <a:t> </a:t>
            </a:r>
            <a:r>
              <a:rPr lang="en-US" dirty="0" err="1"/>
              <a:t>était</a:t>
            </a:r>
            <a:r>
              <a:rPr lang="en-US" dirty="0"/>
              <a:t> </a:t>
            </a:r>
            <a:r>
              <a:rPr lang="en-US" dirty="0" err="1"/>
              <a:t>fondamentalement</a:t>
            </a:r>
            <a:r>
              <a:rPr lang="en-US" dirty="0"/>
              <a:t> </a:t>
            </a:r>
            <a:r>
              <a:rPr lang="en-US" dirty="0" err="1"/>
              <a:t>différente</a:t>
            </a:r>
            <a:r>
              <a:rPr lang="en-US" dirty="0"/>
              <a:t> de la </a:t>
            </a:r>
            <a:r>
              <a:rPr lang="en-US" dirty="0" err="1"/>
              <a:t>propriété</a:t>
            </a:r>
            <a:r>
              <a:rPr lang="en-US" dirty="0"/>
              <a:t> physique, et du </a:t>
            </a:r>
            <a:r>
              <a:rPr lang="en-US" dirty="0" err="1"/>
              <a:t>constat</a:t>
            </a:r>
            <a:r>
              <a:rPr lang="en-US" dirty="0"/>
              <a:t> </a:t>
            </a:r>
            <a:r>
              <a:rPr lang="en-US" dirty="0" err="1"/>
              <a:t>selon</a:t>
            </a:r>
            <a:r>
              <a:rPr lang="en-US" dirty="0"/>
              <a:t> </a:t>
            </a:r>
            <a:r>
              <a:rPr lang="en-US" dirty="0" err="1"/>
              <a:t>lequel</a:t>
            </a:r>
            <a:r>
              <a:rPr lang="en-US" dirty="0"/>
              <a:t> les </a:t>
            </a:r>
            <a:r>
              <a:rPr lang="en-US" dirty="0" err="1"/>
              <a:t>lois</a:t>
            </a:r>
            <a:r>
              <a:rPr lang="en-US" dirty="0"/>
              <a:t> </a:t>
            </a:r>
            <a:r>
              <a:rPr lang="en-US" dirty="0" err="1"/>
              <a:t>actuelles</a:t>
            </a:r>
            <a:r>
              <a:rPr lang="en-US" dirty="0"/>
              <a:t> sur le copyright </a:t>
            </a:r>
            <a:r>
              <a:rPr lang="en-US" dirty="0" err="1"/>
              <a:t>étaient</a:t>
            </a:r>
            <a:r>
              <a:rPr lang="en-US" dirty="0"/>
              <a:t> un </a:t>
            </a:r>
            <a:r>
              <a:rPr lang="en-US" dirty="0" err="1"/>
              <a:t>frein</a:t>
            </a:r>
            <a:r>
              <a:rPr lang="en-US" dirty="0"/>
              <a:t> </a:t>
            </a:r>
            <a:r>
              <a:rPr lang="en-US" dirty="0" err="1"/>
              <a:t>à</a:t>
            </a:r>
            <a:r>
              <a:rPr lang="en-US" dirty="0"/>
              <a:t> la diffusion de la culture.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Leur</a:t>
            </a:r>
            <a:r>
              <a:rPr lang="en-US" dirty="0"/>
              <a:t> but </a:t>
            </a:r>
            <a:r>
              <a:rPr lang="en-US" dirty="0" err="1"/>
              <a:t>est</a:t>
            </a:r>
            <a:r>
              <a:rPr lang="en-US" dirty="0"/>
              <a:t> de </a:t>
            </a:r>
            <a:r>
              <a:rPr lang="en-US" dirty="0" err="1"/>
              <a:t>fournir</a:t>
            </a:r>
            <a:r>
              <a:rPr lang="en-US" dirty="0"/>
              <a:t> un </a:t>
            </a:r>
            <a:r>
              <a:rPr lang="en-US" dirty="0" err="1"/>
              <a:t>outil</a:t>
            </a:r>
            <a:r>
              <a:rPr lang="en-US" dirty="0"/>
              <a:t> </a:t>
            </a:r>
            <a:r>
              <a:rPr lang="en-US" dirty="0" err="1"/>
              <a:t>juridique</a:t>
            </a:r>
            <a:r>
              <a:rPr lang="en-US" dirty="0"/>
              <a:t> qui </a:t>
            </a:r>
            <a:r>
              <a:rPr lang="en-US" dirty="0" err="1"/>
              <a:t>garantit</a:t>
            </a:r>
            <a:r>
              <a:rPr lang="en-US" dirty="0"/>
              <a:t> </a:t>
            </a:r>
            <a:r>
              <a:rPr lang="en-US" dirty="0" err="1"/>
              <a:t>à</a:t>
            </a:r>
            <a:r>
              <a:rPr lang="en-US" dirty="0"/>
              <a:t> la </a:t>
            </a:r>
            <a:r>
              <a:rPr lang="en-US" dirty="0" err="1"/>
              <a:t>fois</a:t>
            </a:r>
            <a:r>
              <a:rPr lang="en-US" dirty="0"/>
              <a:t> la protection des droits de </a:t>
            </a:r>
            <a:r>
              <a:rPr lang="en-US" dirty="0" err="1"/>
              <a:t>l'auteur</a:t>
            </a:r>
            <a:r>
              <a:rPr lang="en-US" dirty="0"/>
              <a:t> </a:t>
            </a:r>
            <a:r>
              <a:rPr lang="en-US" dirty="0" err="1"/>
              <a:t>d'une</a:t>
            </a:r>
            <a:r>
              <a:rPr lang="en-US" dirty="0"/>
              <a:t> </a:t>
            </a:r>
            <a:r>
              <a:rPr lang="en-US" dirty="0" err="1"/>
              <a:t>œuvre</a:t>
            </a:r>
            <a:r>
              <a:rPr lang="en-US" dirty="0"/>
              <a:t> </a:t>
            </a:r>
            <a:r>
              <a:rPr lang="en-US" dirty="0" err="1"/>
              <a:t>artistique</a:t>
            </a:r>
            <a:r>
              <a:rPr lang="en-US" dirty="0"/>
              <a:t> et la </a:t>
            </a:r>
            <a:r>
              <a:rPr lang="en-US" dirty="0" err="1"/>
              <a:t>libre</a:t>
            </a:r>
            <a:r>
              <a:rPr lang="en-US" dirty="0"/>
              <a:t> circulation du </a:t>
            </a:r>
            <a:r>
              <a:rPr lang="en-US" dirty="0" err="1"/>
              <a:t>contenu</a:t>
            </a:r>
            <a:r>
              <a:rPr lang="en-US" dirty="0"/>
              <a:t> </a:t>
            </a:r>
            <a:r>
              <a:rPr lang="en-US" dirty="0" err="1"/>
              <a:t>culturel</a:t>
            </a:r>
            <a:r>
              <a:rPr lang="en-US" dirty="0"/>
              <a:t> de </a:t>
            </a:r>
            <a:r>
              <a:rPr lang="en-US" dirty="0" err="1"/>
              <a:t>cette</a:t>
            </a:r>
            <a:r>
              <a:rPr lang="en-US" dirty="0"/>
              <a:t> </a:t>
            </a:r>
            <a:r>
              <a:rPr lang="en-US" dirty="0" err="1"/>
              <a:t>œuvre</a:t>
            </a:r>
            <a:r>
              <a:rPr lang="en-US" dirty="0"/>
              <a:t>, </a:t>
            </a:r>
            <a:r>
              <a:rPr lang="en-US" dirty="0" err="1"/>
              <a:t>ceci</a:t>
            </a:r>
            <a:r>
              <a:rPr lang="en-US" dirty="0"/>
              <a:t> </a:t>
            </a:r>
            <a:r>
              <a:rPr lang="en-US" dirty="0" err="1"/>
              <a:t>afin</a:t>
            </a:r>
            <a:r>
              <a:rPr lang="en-US" dirty="0"/>
              <a:t> de </a:t>
            </a:r>
            <a:r>
              <a:rPr lang="en-US" dirty="0" err="1"/>
              <a:t>permettre</a:t>
            </a:r>
            <a:r>
              <a:rPr lang="en-US" dirty="0"/>
              <a:t> aux auteurs de </a:t>
            </a:r>
            <a:r>
              <a:rPr lang="en-US" dirty="0" err="1"/>
              <a:t>contribuer</a:t>
            </a:r>
            <a:r>
              <a:rPr lang="en-US" dirty="0"/>
              <a:t> </a:t>
            </a:r>
            <a:r>
              <a:rPr lang="en-US" dirty="0" err="1"/>
              <a:t>à</a:t>
            </a:r>
            <a:r>
              <a:rPr lang="en-US" dirty="0"/>
              <a:t> un </a:t>
            </a:r>
            <a:r>
              <a:rPr lang="en-US" dirty="0" err="1"/>
              <a:t>patrimoine</a:t>
            </a:r>
            <a:r>
              <a:rPr lang="en-US" dirty="0"/>
              <a:t> </a:t>
            </a:r>
            <a:r>
              <a:rPr lang="en-US" dirty="0" err="1"/>
              <a:t>d'œuvres</a:t>
            </a:r>
            <a:r>
              <a:rPr lang="en-US" dirty="0"/>
              <a:t> </a:t>
            </a:r>
            <a:r>
              <a:rPr lang="en-US" dirty="0" err="1"/>
              <a:t>accessibles</a:t>
            </a:r>
            <a:r>
              <a:rPr lang="en-US" dirty="0"/>
              <a:t> </a:t>
            </a:r>
            <a:r>
              <a:rPr lang="en-US" dirty="0" err="1"/>
              <a:t>librement</a:t>
            </a:r>
            <a:r>
              <a:rPr lang="en-US" dirty="0"/>
              <a:t> par </a:t>
            </a:r>
            <a:r>
              <a:rPr lang="en-US" dirty="0" err="1"/>
              <a:t>tous</a:t>
            </a:r>
            <a:r>
              <a:rPr lang="en-US" dirty="0"/>
              <a:t>. Creative Commons propose </a:t>
            </a:r>
            <a:r>
              <a:rPr lang="en-US" dirty="0" err="1"/>
              <a:t>donc</a:t>
            </a:r>
            <a:r>
              <a:rPr lang="en-US" dirty="0"/>
              <a:t> des </a:t>
            </a:r>
            <a:r>
              <a:rPr lang="en-US" dirty="0" err="1"/>
              <a:t>contrats</a:t>
            </a:r>
            <a:r>
              <a:rPr lang="en-US" dirty="0"/>
              <a:t> types, 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dirty="0" err="1"/>
              <a:t>licences</a:t>
            </a:r>
            <a:r>
              <a:rPr lang="en-US" dirty="0"/>
              <a:t>, pour la </a:t>
            </a:r>
            <a:r>
              <a:rPr lang="en-US" dirty="0" err="1"/>
              <a:t>mise</a:t>
            </a:r>
            <a:r>
              <a:rPr lang="en-US" dirty="0"/>
              <a:t> </a:t>
            </a:r>
            <a:r>
              <a:rPr lang="en-US" dirty="0" err="1"/>
              <a:t>à</a:t>
            </a:r>
            <a:r>
              <a:rPr lang="en-US" dirty="0"/>
              <a:t> disposition </a:t>
            </a:r>
            <a:r>
              <a:rPr lang="en-US" dirty="0" err="1"/>
              <a:t>d’œuvres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ligne</a:t>
            </a:r>
            <a:r>
              <a:rPr lang="en-US" dirty="0"/>
              <a:t>, </a:t>
            </a:r>
            <a:r>
              <a:rPr lang="en-US" dirty="0" err="1"/>
              <a:t>inspirés</a:t>
            </a:r>
            <a:r>
              <a:rPr lang="en-US" dirty="0"/>
              <a:t> par les </a:t>
            </a:r>
            <a:r>
              <a:rPr lang="en-US" dirty="0" err="1"/>
              <a:t>licences</a:t>
            </a:r>
            <a:r>
              <a:rPr lang="en-US" dirty="0"/>
              <a:t> </a:t>
            </a:r>
            <a:r>
              <a:rPr lang="en-US" dirty="0" err="1"/>
              <a:t>libres</a:t>
            </a:r>
            <a:r>
              <a:rPr lang="en-US" dirty="0"/>
              <a:t>, les </a:t>
            </a:r>
            <a:r>
              <a:rPr lang="en-US" dirty="0" err="1"/>
              <a:t>mouvements</a:t>
            </a:r>
            <a:r>
              <a:rPr lang="en-US" dirty="0"/>
              <a:t> </a:t>
            </a:r>
            <a:r>
              <a:rPr lang="en-US" dirty="0" err="1"/>
              <a:t>OpenSource</a:t>
            </a:r>
            <a:r>
              <a:rPr lang="en-US" dirty="0"/>
              <a:t> et </a:t>
            </a:r>
            <a:r>
              <a:rPr lang="en-US" dirty="0" err="1"/>
              <a:t>OpenAccess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Attribution [BY] (Attribution) : </a:t>
            </a:r>
            <a:r>
              <a:rPr lang="en-US" dirty="0" err="1"/>
              <a:t>l'œuvre</a:t>
            </a:r>
            <a:r>
              <a:rPr lang="en-US" dirty="0"/>
              <a:t> </a:t>
            </a:r>
            <a:r>
              <a:rPr lang="en-US" dirty="0" err="1"/>
              <a:t>peut</a:t>
            </a:r>
            <a:r>
              <a:rPr lang="en-US" dirty="0"/>
              <a:t> </a:t>
            </a:r>
            <a:r>
              <a:rPr lang="en-US" dirty="0" err="1"/>
              <a:t>être</a:t>
            </a:r>
            <a:r>
              <a:rPr lang="en-US" dirty="0"/>
              <a:t> </a:t>
            </a:r>
            <a:r>
              <a:rPr lang="en-US" dirty="0" err="1"/>
              <a:t>librement</a:t>
            </a:r>
            <a:r>
              <a:rPr lang="en-US" dirty="0"/>
              <a:t> </a:t>
            </a:r>
            <a:r>
              <a:rPr lang="en-US" dirty="0" err="1"/>
              <a:t>utilisée</a:t>
            </a:r>
            <a:r>
              <a:rPr lang="en-US" dirty="0"/>
              <a:t>, </a:t>
            </a:r>
            <a:r>
              <a:rPr lang="en-US" dirty="0" err="1"/>
              <a:t>à</a:t>
            </a:r>
            <a:r>
              <a:rPr lang="en-US" dirty="0"/>
              <a:t> la condition de </a:t>
            </a:r>
            <a:r>
              <a:rPr lang="en-US" dirty="0" err="1"/>
              <a:t>l'attribuer</a:t>
            </a:r>
            <a:r>
              <a:rPr lang="en-US" dirty="0"/>
              <a:t> </a:t>
            </a:r>
            <a:r>
              <a:rPr lang="en-US" dirty="0" err="1"/>
              <a:t>à</a:t>
            </a:r>
            <a:r>
              <a:rPr lang="en-US" dirty="0"/>
              <a:t> </a:t>
            </a:r>
            <a:r>
              <a:rPr lang="en-US" dirty="0" err="1"/>
              <a:t>l'auteur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citant</a:t>
            </a:r>
            <a:r>
              <a:rPr lang="en-US" dirty="0"/>
              <a:t> son nom. </a:t>
            </a:r>
            <a:r>
              <a:rPr lang="en-US" dirty="0" err="1"/>
              <a:t>Cela</a:t>
            </a:r>
            <a:r>
              <a:rPr lang="en-US" dirty="0"/>
              <a:t> ne </a:t>
            </a:r>
            <a:r>
              <a:rPr lang="en-US" dirty="0" err="1"/>
              <a:t>signifie</a:t>
            </a:r>
            <a:r>
              <a:rPr lang="en-US" dirty="0"/>
              <a:t> pas que </a:t>
            </a:r>
            <a:r>
              <a:rPr lang="en-US" dirty="0" err="1"/>
              <a:t>l'auteur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accord avec </a:t>
            </a:r>
            <a:r>
              <a:rPr lang="en-US" dirty="0" err="1"/>
              <a:t>l'utilisation</a:t>
            </a:r>
            <a:r>
              <a:rPr lang="en-US" dirty="0"/>
              <a:t> qui </a:t>
            </a:r>
            <a:r>
              <a:rPr lang="en-US" dirty="0" err="1"/>
              <a:t>est</a:t>
            </a:r>
            <a:r>
              <a:rPr lang="en-US" dirty="0"/>
              <a:t> fait de </a:t>
            </a:r>
            <a:r>
              <a:rPr lang="en-US" dirty="0" err="1"/>
              <a:t>ses</a:t>
            </a:r>
            <a:r>
              <a:rPr lang="en-US" dirty="0"/>
              <a:t> </a:t>
            </a:r>
            <a:r>
              <a:rPr lang="en-US" dirty="0" err="1"/>
              <a:t>œuvres</a:t>
            </a:r>
            <a:r>
              <a:rPr lang="en-US" dirty="0"/>
              <a:t>.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Pas </a:t>
            </a:r>
            <a:r>
              <a:rPr lang="en-US" dirty="0" err="1"/>
              <a:t>d'utilisation</a:t>
            </a:r>
            <a:r>
              <a:rPr lang="en-US" dirty="0"/>
              <a:t> </a:t>
            </a:r>
            <a:r>
              <a:rPr lang="en-US" dirty="0" err="1"/>
              <a:t>commerciale</a:t>
            </a:r>
            <a:r>
              <a:rPr lang="en-US" dirty="0"/>
              <a:t> [NC] (Noncommercial) : le </a:t>
            </a:r>
            <a:r>
              <a:rPr lang="en-US" dirty="0" err="1"/>
              <a:t>titulaire</a:t>
            </a:r>
            <a:r>
              <a:rPr lang="en-US" dirty="0"/>
              <a:t> de droits </a:t>
            </a:r>
            <a:r>
              <a:rPr lang="en-US" dirty="0" err="1"/>
              <a:t>peut</a:t>
            </a:r>
            <a:r>
              <a:rPr lang="en-US" dirty="0"/>
              <a:t> </a:t>
            </a:r>
            <a:r>
              <a:rPr lang="en-US" dirty="0" err="1"/>
              <a:t>autoriser</a:t>
            </a:r>
            <a:r>
              <a:rPr lang="en-US" dirty="0"/>
              <a:t> </a:t>
            </a:r>
            <a:r>
              <a:rPr lang="en-US" dirty="0" err="1"/>
              <a:t>tous</a:t>
            </a:r>
            <a:r>
              <a:rPr lang="en-US" dirty="0"/>
              <a:t> les types </a:t>
            </a:r>
            <a:r>
              <a:rPr lang="en-US" dirty="0" err="1"/>
              <a:t>d’utilisation</a:t>
            </a:r>
            <a:r>
              <a:rPr lang="en-US" dirty="0"/>
              <a:t> </a:t>
            </a:r>
            <a:r>
              <a:rPr lang="en-US" dirty="0" err="1"/>
              <a:t>ou</a:t>
            </a:r>
            <a:r>
              <a:rPr lang="en-US" dirty="0"/>
              <a:t> au contraire </a:t>
            </a:r>
            <a:r>
              <a:rPr lang="en-US" dirty="0" err="1"/>
              <a:t>restreindre</a:t>
            </a:r>
            <a:r>
              <a:rPr lang="en-US" dirty="0"/>
              <a:t> aux </a:t>
            </a:r>
            <a:r>
              <a:rPr lang="en-US" dirty="0" err="1"/>
              <a:t>utilisations</a:t>
            </a:r>
            <a:r>
              <a:rPr lang="en-US" dirty="0"/>
              <a:t> non </a:t>
            </a:r>
            <a:r>
              <a:rPr lang="en-US" dirty="0" err="1"/>
              <a:t>commerciales</a:t>
            </a:r>
            <a:r>
              <a:rPr lang="en-US" dirty="0"/>
              <a:t> (les </a:t>
            </a:r>
            <a:r>
              <a:rPr lang="en-US" dirty="0" err="1"/>
              <a:t>utilisations</a:t>
            </a:r>
            <a:r>
              <a:rPr lang="en-US" dirty="0"/>
              <a:t> </a:t>
            </a:r>
            <a:r>
              <a:rPr lang="en-US" dirty="0" err="1"/>
              <a:t>commerciales</a:t>
            </a:r>
            <a:r>
              <a:rPr lang="en-US" dirty="0"/>
              <a:t> </a:t>
            </a:r>
            <a:r>
              <a:rPr lang="en-US" dirty="0" err="1"/>
              <a:t>restant</a:t>
            </a:r>
            <a:r>
              <a:rPr lang="en-US" dirty="0"/>
              <a:t> </a:t>
            </a:r>
            <a:r>
              <a:rPr lang="en-US" dirty="0" err="1"/>
              <a:t>soumises</a:t>
            </a:r>
            <a:r>
              <a:rPr lang="en-US" dirty="0"/>
              <a:t> </a:t>
            </a:r>
            <a:r>
              <a:rPr lang="en-US" dirty="0" err="1"/>
              <a:t>à</a:t>
            </a:r>
            <a:r>
              <a:rPr lang="en-US" dirty="0"/>
              <a:t> son </a:t>
            </a:r>
            <a:r>
              <a:rPr lang="en-US" dirty="0" err="1"/>
              <a:t>autorisation</a:t>
            </a:r>
            <a:r>
              <a:rPr lang="en-US" dirty="0"/>
              <a:t>). Elle </a:t>
            </a:r>
            <a:r>
              <a:rPr lang="en-US" dirty="0" err="1"/>
              <a:t>autorise</a:t>
            </a:r>
            <a:r>
              <a:rPr lang="en-US" dirty="0"/>
              <a:t> </a:t>
            </a:r>
            <a:r>
              <a:rPr lang="en-US" dirty="0" err="1"/>
              <a:t>à</a:t>
            </a:r>
            <a:r>
              <a:rPr lang="en-US" dirty="0"/>
              <a:t> </a:t>
            </a:r>
            <a:r>
              <a:rPr lang="en-US" dirty="0" err="1"/>
              <a:t>reproduire</a:t>
            </a:r>
            <a:r>
              <a:rPr lang="en-US" dirty="0"/>
              <a:t>, diffuser, et </a:t>
            </a:r>
            <a:r>
              <a:rPr lang="en-US" dirty="0" err="1"/>
              <a:t>à</a:t>
            </a:r>
            <a:r>
              <a:rPr lang="en-US" dirty="0"/>
              <a:t> modifier </a:t>
            </a:r>
            <a:r>
              <a:rPr lang="en-US" dirty="0" err="1"/>
              <a:t>une</a:t>
            </a:r>
            <a:r>
              <a:rPr lang="en-US" dirty="0"/>
              <a:t> oeuvre, </a:t>
            </a:r>
            <a:r>
              <a:rPr lang="en-US" dirty="0" err="1"/>
              <a:t>tant</a:t>
            </a:r>
            <a:r>
              <a:rPr lang="en-US" dirty="0"/>
              <a:t> que </a:t>
            </a:r>
            <a:r>
              <a:rPr lang="en-US" dirty="0" err="1"/>
              <a:t>l'utilisation</a:t>
            </a:r>
            <a:r>
              <a:rPr lang="en-US" dirty="0"/>
              <a:t> </a:t>
            </a:r>
            <a:r>
              <a:rPr lang="en-US" dirty="0" err="1"/>
              <a:t>n'est</a:t>
            </a:r>
            <a:r>
              <a:rPr lang="en-US" dirty="0"/>
              <a:t> pas </a:t>
            </a:r>
            <a:r>
              <a:rPr lang="en-US" dirty="0" err="1"/>
              <a:t>commerciale</a:t>
            </a:r>
            <a:r>
              <a:rPr lang="en-US" dirty="0"/>
              <a:t>.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Pas de modification [ND] (</a:t>
            </a:r>
            <a:r>
              <a:rPr lang="en-US" dirty="0" err="1"/>
              <a:t>NoDerivs</a:t>
            </a:r>
            <a:r>
              <a:rPr lang="en-US" dirty="0"/>
              <a:t>) : le </a:t>
            </a:r>
            <a:r>
              <a:rPr lang="en-US" dirty="0" err="1"/>
              <a:t>titulaire</a:t>
            </a:r>
            <a:r>
              <a:rPr lang="en-US" dirty="0"/>
              <a:t> de droits </a:t>
            </a:r>
            <a:r>
              <a:rPr lang="en-US" dirty="0" err="1"/>
              <a:t>peut</a:t>
            </a:r>
            <a:r>
              <a:rPr lang="en-US" dirty="0"/>
              <a:t> continuer </a:t>
            </a:r>
            <a:r>
              <a:rPr lang="en-US" dirty="0" err="1"/>
              <a:t>à</a:t>
            </a:r>
            <a:r>
              <a:rPr lang="en-US" dirty="0"/>
              <a:t> </a:t>
            </a:r>
            <a:r>
              <a:rPr lang="en-US" dirty="0" err="1"/>
              <a:t>réserver</a:t>
            </a:r>
            <a:r>
              <a:rPr lang="en-US" dirty="0"/>
              <a:t> la </a:t>
            </a:r>
            <a:r>
              <a:rPr lang="en-US" dirty="0" err="1"/>
              <a:t>faculté</a:t>
            </a:r>
            <a:r>
              <a:rPr lang="en-US" dirty="0"/>
              <a:t> de </a:t>
            </a:r>
            <a:r>
              <a:rPr lang="en-US" dirty="0" err="1"/>
              <a:t>réaliser</a:t>
            </a:r>
            <a:r>
              <a:rPr lang="en-US" dirty="0"/>
              <a:t> des </a:t>
            </a:r>
            <a:r>
              <a:rPr lang="en-US" dirty="0" err="1"/>
              <a:t>œuvres</a:t>
            </a:r>
            <a:r>
              <a:rPr lang="en-US" dirty="0"/>
              <a:t> de type </a:t>
            </a:r>
            <a:r>
              <a:rPr lang="en-US" dirty="0" err="1"/>
              <a:t>dérivées</a:t>
            </a:r>
            <a:r>
              <a:rPr lang="en-US" dirty="0"/>
              <a:t> </a:t>
            </a:r>
            <a:r>
              <a:rPr lang="en-US" dirty="0" err="1"/>
              <a:t>ou</a:t>
            </a:r>
            <a:r>
              <a:rPr lang="en-US" dirty="0"/>
              <a:t> au contraire </a:t>
            </a:r>
            <a:r>
              <a:rPr lang="en-US" dirty="0" err="1"/>
              <a:t>autoriser</a:t>
            </a:r>
            <a:r>
              <a:rPr lang="en-US" dirty="0"/>
              <a:t> </a:t>
            </a:r>
            <a:r>
              <a:rPr lang="en-US" dirty="0" err="1"/>
              <a:t>à</a:t>
            </a:r>
            <a:r>
              <a:rPr lang="en-US" dirty="0"/>
              <a:t> </a:t>
            </a:r>
            <a:r>
              <a:rPr lang="en-US" dirty="0" err="1"/>
              <a:t>l'avance</a:t>
            </a:r>
            <a:r>
              <a:rPr lang="en-US" dirty="0"/>
              <a:t> les modifications, </a:t>
            </a:r>
            <a:r>
              <a:rPr lang="en-US" dirty="0" err="1"/>
              <a:t>traductions</a:t>
            </a:r>
            <a:r>
              <a:rPr lang="en-US" dirty="0"/>
              <a:t>.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 err="1"/>
              <a:t>Partage</a:t>
            </a:r>
            <a:r>
              <a:rPr lang="en-US" dirty="0"/>
              <a:t> </a:t>
            </a:r>
            <a:r>
              <a:rPr lang="en-US" dirty="0" err="1"/>
              <a:t>dans</a:t>
            </a:r>
            <a:r>
              <a:rPr lang="en-US" dirty="0"/>
              <a:t> les </a:t>
            </a:r>
            <a:r>
              <a:rPr lang="en-US" dirty="0" err="1"/>
              <a:t>Mêmes</a:t>
            </a:r>
            <a:r>
              <a:rPr lang="en-US" dirty="0"/>
              <a:t> Conditions [SA] (</a:t>
            </a:r>
            <a:r>
              <a:rPr lang="en-US" dirty="0" err="1"/>
              <a:t>ShareAlike</a:t>
            </a:r>
            <a:r>
              <a:rPr lang="en-US" dirty="0"/>
              <a:t>) : le </a:t>
            </a:r>
            <a:r>
              <a:rPr lang="en-US" dirty="0" err="1"/>
              <a:t>titulaire</a:t>
            </a:r>
            <a:r>
              <a:rPr lang="en-US" dirty="0"/>
              <a:t> des droits </a:t>
            </a:r>
            <a:r>
              <a:rPr lang="en-US" dirty="0" err="1"/>
              <a:t>peut</a:t>
            </a:r>
            <a:r>
              <a:rPr lang="en-US" dirty="0"/>
              <a:t> </a:t>
            </a:r>
            <a:r>
              <a:rPr lang="en-US" dirty="0" err="1"/>
              <a:t>autoriser</a:t>
            </a:r>
            <a:r>
              <a:rPr lang="en-US" dirty="0"/>
              <a:t> </a:t>
            </a:r>
            <a:r>
              <a:rPr lang="en-US" dirty="0" err="1"/>
              <a:t>à</a:t>
            </a:r>
            <a:r>
              <a:rPr lang="en-US" dirty="0"/>
              <a:t> </a:t>
            </a:r>
            <a:r>
              <a:rPr lang="en-US" dirty="0" err="1"/>
              <a:t>l'avance</a:t>
            </a:r>
            <a:r>
              <a:rPr lang="en-US" dirty="0"/>
              <a:t> les modifications ; </a:t>
            </a:r>
            <a:r>
              <a:rPr lang="en-US" dirty="0" err="1"/>
              <a:t>peut</a:t>
            </a:r>
            <a:r>
              <a:rPr lang="en-US" dirty="0"/>
              <a:t> se </a:t>
            </a:r>
            <a:r>
              <a:rPr lang="en-US" dirty="0" err="1"/>
              <a:t>superposer</a:t>
            </a:r>
            <a:r>
              <a:rPr lang="en-US" dirty="0"/>
              <a:t> </a:t>
            </a:r>
            <a:r>
              <a:rPr lang="en-US" dirty="0" err="1"/>
              <a:t>l'obligation</a:t>
            </a:r>
            <a:r>
              <a:rPr lang="en-US" dirty="0"/>
              <a:t> (SA) pour les </a:t>
            </a:r>
            <a:r>
              <a:rPr lang="en-US" dirty="0" err="1"/>
              <a:t>œuvres</a:t>
            </a:r>
            <a:r>
              <a:rPr lang="en-US" dirty="0"/>
              <a:t> </a:t>
            </a:r>
            <a:r>
              <a:rPr lang="en-US" dirty="0" err="1"/>
              <a:t>dites</a:t>
            </a:r>
            <a:r>
              <a:rPr lang="en-US" dirty="0"/>
              <a:t> </a:t>
            </a:r>
            <a:r>
              <a:rPr lang="en-US" dirty="0" err="1"/>
              <a:t>dérivées</a:t>
            </a:r>
            <a:r>
              <a:rPr lang="en-US" dirty="0"/>
              <a:t> d'être </a:t>
            </a:r>
            <a:r>
              <a:rPr lang="en-US" dirty="0" err="1"/>
              <a:t>proposées</a:t>
            </a:r>
            <a:r>
              <a:rPr lang="en-US" dirty="0"/>
              <a:t> au public avec les </a:t>
            </a:r>
            <a:r>
              <a:rPr lang="en-US" dirty="0" err="1"/>
              <a:t>mêmes</a:t>
            </a:r>
            <a:r>
              <a:rPr lang="en-US" dirty="0"/>
              <a:t> </a:t>
            </a:r>
            <a:r>
              <a:rPr lang="en-US" dirty="0" err="1"/>
              <a:t>libertés</a:t>
            </a:r>
            <a:r>
              <a:rPr lang="en-US" dirty="0"/>
              <a:t> que </a:t>
            </a:r>
            <a:r>
              <a:rPr lang="en-US" dirty="0" err="1"/>
              <a:t>l'œuvre</a:t>
            </a:r>
            <a:r>
              <a:rPr lang="en-US" dirty="0"/>
              <a:t> </a:t>
            </a:r>
            <a:r>
              <a:rPr lang="en-US" dirty="0" err="1"/>
              <a:t>originale</a:t>
            </a:r>
            <a:r>
              <a:rPr lang="en-US" dirty="0"/>
              <a:t> (sous les </a:t>
            </a:r>
            <a:r>
              <a:rPr lang="en-US" dirty="0" err="1"/>
              <a:t>mêmes</a:t>
            </a:r>
            <a:r>
              <a:rPr lang="en-US" dirty="0"/>
              <a:t> options Creative Commons).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Zero : le </a:t>
            </a:r>
            <a:r>
              <a:rPr lang="en-US" dirty="0" err="1"/>
              <a:t>créateur</a:t>
            </a:r>
            <a:r>
              <a:rPr lang="en-US" dirty="0"/>
              <a:t> </a:t>
            </a:r>
            <a:r>
              <a:rPr lang="en-US" dirty="0" err="1"/>
              <a:t>renonce</a:t>
            </a:r>
            <a:r>
              <a:rPr lang="en-US" dirty="0"/>
              <a:t> </a:t>
            </a:r>
            <a:r>
              <a:rPr lang="en-US" dirty="0" err="1"/>
              <a:t>à</a:t>
            </a:r>
            <a:r>
              <a:rPr lang="en-US" dirty="0"/>
              <a:t> </a:t>
            </a:r>
            <a:r>
              <a:rPr lang="en-US" dirty="0" err="1"/>
              <a:t>ses</a:t>
            </a:r>
            <a:r>
              <a:rPr lang="en-US" dirty="0"/>
              <a:t> droits </a:t>
            </a:r>
            <a:r>
              <a:rPr lang="en-US" dirty="0" err="1"/>
              <a:t>patrimoniaux</a:t>
            </a:r>
            <a:r>
              <a:rPr lang="en-US" dirty="0"/>
              <a:t> (</a:t>
            </a:r>
            <a:r>
              <a:rPr lang="en-US" dirty="0" err="1"/>
              <a:t>il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impossible de se </a:t>
            </a:r>
            <a:r>
              <a:rPr lang="en-US" dirty="0" err="1"/>
              <a:t>défaire</a:t>
            </a:r>
            <a:r>
              <a:rPr lang="en-US" dirty="0"/>
              <a:t> de son droit moral </a:t>
            </a:r>
            <a:r>
              <a:rPr lang="en-US" dirty="0" err="1"/>
              <a:t>en</a:t>
            </a:r>
            <a:r>
              <a:rPr lang="en-US" dirty="0"/>
              <a:t> France). </a:t>
            </a:r>
            <a:r>
              <a:rPr lang="en-US" dirty="0" err="1"/>
              <a:t>Aucune</a:t>
            </a:r>
            <a:r>
              <a:rPr lang="en-US" dirty="0"/>
              <a:t> </a:t>
            </a:r>
            <a:r>
              <a:rPr lang="en-US" dirty="0" err="1"/>
              <a:t>limite</a:t>
            </a:r>
            <a:r>
              <a:rPr lang="en-US" dirty="0"/>
              <a:t> </a:t>
            </a:r>
            <a:r>
              <a:rPr lang="en-US" dirty="0" err="1"/>
              <a:t>à</a:t>
            </a:r>
            <a:r>
              <a:rPr lang="en-US" dirty="0"/>
              <a:t> la diffusion de </a:t>
            </a:r>
            <a:r>
              <a:rPr lang="en-US" dirty="0" err="1"/>
              <a:t>l'œuvre</a:t>
            </a:r>
            <a:r>
              <a:rPr lang="en-US" dirty="0"/>
              <a:t> </a:t>
            </a:r>
            <a:r>
              <a:rPr lang="en-US" dirty="0" err="1"/>
              <a:t>n'existe</a:t>
            </a:r>
            <a:r>
              <a:rPr lang="en-US" dirty="0"/>
              <a:t>, sous </a:t>
            </a:r>
            <a:r>
              <a:rPr lang="en-US" dirty="0" err="1"/>
              <a:t>réserve</a:t>
            </a:r>
            <a:r>
              <a:rPr lang="en-US" dirty="0"/>
              <a:t> des </a:t>
            </a:r>
            <a:r>
              <a:rPr lang="en-US" dirty="0" err="1"/>
              <a:t>législations</a:t>
            </a:r>
            <a:r>
              <a:rPr lang="en-US" dirty="0"/>
              <a:t> locales. </a:t>
            </a:r>
            <a:r>
              <a:rPr lang="en-US" dirty="0" err="1"/>
              <a:t>Dans</a:t>
            </a:r>
            <a:r>
              <a:rPr lang="en-US" dirty="0"/>
              <a:t> un certain </a:t>
            </a:r>
            <a:r>
              <a:rPr lang="en-US" dirty="0" err="1"/>
              <a:t>nombre</a:t>
            </a:r>
            <a:r>
              <a:rPr lang="en-US" dirty="0"/>
              <a:t> </a:t>
            </a:r>
            <a:r>
              <a:rPr lang="en-US" dirty="0" err="1"/>
              <a:t>d’États</a:t>
            </a:r>
            <a:r>
              <a:rPr lang="en-US" dirty="0"/>
              <a:t>, la </a:t>
            </a:r>
            <a:r>
              <a:rPr lang="en-US" dirty="0" err="1"/>
              <a:t>licence</a:t>
            </a:r>
            <a:r>
              <a:rPr lang="en-US" dirty="0"/>
              <a:t> CC0 </a:t>
            </a:r>
            <a:r>
              <a:rPr lang="en-US" dirty="0" err="1"/>
              <a:t>équivaut</a:t>
            </a:r>
            <a:r>
              <a:rPr lang="en-US" dirty="0"/>
              <a:t> </a:t>
            </a:r>
            <a:r>
              <a:rPr lang="en-US" dirty="0" err="1"/>
              <a:t>à</a:t>
            </a:r>
            <a:r>
              <a:rPr lang="en-US" dirty="0"/>
              <a:t> la </a:t>
            </a:r>
            <a:r>
              <a:rPr lang="en-US" dirty="0" err="1"/>
              <a:t>licence</a:t>
            </a:r>
            <a:r>
              <a:rPr lang="en-US" dirty="0"/>
              <a:t> CC-BY.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876042-843D-D747-A944-218C4B82905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7318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/>
              <a:t>Lisible</a:t>
            </a:r>
            <a:r>
              <a:rPr lang="en-US" dirty="0"/>
              <a:t> par </a:t>
            </a:r>
            <a:r>
              <a:rPr lang="en-US" dirty="0" err="1"/>
              <a:t>l’humain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Par </a:t>
            </a:r>
            <a:r>
              <a:rPr lang="en-US" dirty="0" err="1"/>
              <a:t>l’avocat</a:t>
            </a:r>
            <a:r>
              <a:rPr lang="en-US" dirty="0"/>
              <a:t> </a:t>
            </a:r>
          </a:p>
          <a:p>
            <a:pPr marL="171450" indent="-171450">
              <a:buFontTx/>
              <a:buChar char="-"/>
            </a:pPr>
            <a:r>
              <a:rPr lang="en-US" dirty="0"/>
              <a:t>Par les machines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876042-843D-D747-A944-218C4B82905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0505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Spécialiste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Droit constitutionnel"/>
              </a:rPr>
              <a:t>droit constitutionnel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et de droit de la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Propriété intellectuelle"/>
              </a:rPr>
              <a:t>propriété intellectuelle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défenseur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réputé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la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liberté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sur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 tooltip="Internet"/>
              </a:rPr>
              <a:t>Internet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et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s’oppose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interprétation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extensive du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 tooltip="Droit d'auteur"/>
              </a:rPr>
              <a:t>droit d'auteur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qui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porte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atteinte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au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potentiel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création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et aux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échanges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ligne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Il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l'une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des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voix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les plus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écoutées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dans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les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débats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sur les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limites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du droit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d’auteur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et sur le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développement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mondial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l'Internet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Il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fondateur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et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président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du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conseil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d'administration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l'organisation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 tooltip="Creative Commons"/>
              </a:rPr>
              <a:t>Creative Commons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876042-843D-D747-A944-218C4B82905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84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PRO: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Elles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sont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essentielles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pas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uniquement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pour les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enjeux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individuels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des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utilisateurs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mais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parce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qu'elles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favorisent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partage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et la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coopération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qui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fondent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solidarité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sociale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Elles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prennent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encore plus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d'importance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alors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notre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culture et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activités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quotidiennes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numérisent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Dans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 monde de sons,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d'images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et de mots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numériques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le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logiciel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libre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devient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plus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plus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nécessaire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pour la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liberté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général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CONTRE: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L’aspect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sécuritaire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entre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souvent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jeu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plus simple pour les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utilisations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novices, aspect commercial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876042-843D-D747-A944-218C4B82905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4776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F14EAC-2544-974B-B193-B4402D98F0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EF392AD-18FB-124A-A8C0-E67DEEF2CF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0F873D-F842-994A-9D73-6505B3F0C1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A28B1-A8CE-B146-854A-D81065167DB7}" type="datetimeFigureOut">
              <a:rPr lang="en-US" smtClean="0"/>
              <a:t>7/27/18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96241A-F57A-3F40-BB4C-819EDAEF4B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2B90BD-C963-E242-A60B-5D74DDDF80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56B1D-3833-8F44-A2B5-461C4223B8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0368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FDA1C6-93AB-0140-AC17-D81DC0636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10E020-D643-9B42-BB9D-C9EBE80F2D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51B7CA-85AD-C441-B8B4-AEAC812586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A28B1-A8CE-B146-854A-D81065167DB7}" type="datetimeFigureOut">
              <a:rPr lang="en-US" smtClean="0"/>
              <a:t>7/27/18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2798FF-2FEC-9A49-BDF3-96F1E1D83E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195BBE-2853-D44D-B52C-28A2491D91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56B1D-3833-8F44-A2B5-461C4223B8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7089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9AC50B8-1546-854E-931A-08F8082C40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095F6F4-D1A5-0B47-A477-530D7DC9D1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F26AF5-2352-264B-9104-05283782E1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A28B1-A8CE-B146-854A-D81065167DB7}" type="datetimeFigureOut">
              <a:rPr lang="en-US" smtClean="0"/>
              <a:t>7/27/18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4D3746-67B1-884C-9F98-5583EFE6C6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CD7643-AAB3-7249-9FF8-3E67FBB20F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56B1D-3833-8F44-A2B5-461C4223B8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2867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9A24A-5D46-7947-B0DC-CC52278714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641ADC-0D7C-254C-8231-302D167885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82C797-FD04-C94E-8826-36ABC5A80B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A28B1-A8CE-B146-854A-D81065167DB7}" type="datetimeFigureOut">
              <a:rPr lang="en-US" smtClean="0"/>
              <a:t>7/27/18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7BE00F-813E-DA47-9F3A-26A6D6E551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216B5D-EF56-4A43-971C-DAF5DF83A2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56B1D-3833-8F44-A2B5-461C4223B8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6551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8868EC-8567-4B43-9CF2-DE49DC36DA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B482FA-A508-414E-8CAC-0CF956368A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403B15-E502-994D-8239-C4418726CE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A28B1-A8CE-B146-854A-D81065167DB7}" type="datetimeFigureOut">
              <a:rPr lang="en-US" smtClean="0"/>
              <a:t>7/27/18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8F7B5B-F646-4346-8FFB-2BE809F3FB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D4310D-94F0-0841-A88B-A3AD92FDAE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56B1D-3833-8F44-A2B5-461C4223B8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8931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28268-E3D1-9B43-9869-9E955D1E5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97359-6CC7-5140-9392-BEA5A621E6F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53CA41-1DD0-A54E-B2DA-F611516DA6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18A350-E26D-E345-B983-17A74ED604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A28B1-A8CE-B146-854A-D81065167DB7}" type="datetimeFigureOut">
              <a:rPr lang="en-US" smtClean="0"/>
              <a:t>7/27/18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303BCD-0B9C-9447-A4E9-D5E0421A76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059D9E-88D8-D440-BC69-62A0E2EDB8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56B1D-3833-8F44-A2B5-461C4223B8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5878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BDB4CA-7802-E642-A8C4-6FA77F1EF9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AB77D0-A675-FF40-91A9-B46FD3CB56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C06C3C6-9216-5645-85C9-82A51BAADD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792FC7C-0E1C-4D41-8467-AFE2DF9371B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F5D24B-53FD-DD4A-9F21-6BE9E095A85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69BC38D-9437-1C41-9B90-F1CD7B917E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A28B1-A8CE-B146-854A-D81065167DB7}" type="datetimeFigureOut">
              <a:rPr lang="en-US" smtClean="0"/>
              <a:t>7/27/18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7B6A14D-BF46-2949-8F0D-C41DACC92D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64170D4-2DD9-F047-A6C3-AF6089277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56B1D-3833-8F44-A2B5-461C4223B8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4314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69A80D-64E3-0F43-BCCD-9056C4134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39754F-AA59-994E-8307-E07EEE095F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A28B1-A8CE-B146-854A-D81065167DB7}" type="datetimeFigureOut">
              <a:rPr lang="en-US" smtClean="0"/>
              <a:t>7/27/18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6B614E-9F9A-F140-B058-89ED78F2F9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C454F6-CD64-3F41-B180-8330E9AF1E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56B1D-3833-8F44-A2B5-461C4223B8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3982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E9F756F-62D6-3842-AF7D-CE712FBC8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A28B1-A8CE-B146-854A-D81065167DB7}" type="datetimeFigureOut">
              <a:rPr lang="en-US" smtClean="0"/>
              <a:t>7/27/18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77602D-E61D-B84A-B869-92CF10E8A1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BD2E24-A592-3A4A-A31B-A2CFFC21F8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56B1D-3833-8F44-A2B5-461C4223B8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9325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2B3AE4-2893-4847-A2CE-B461342E55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608EFC-2FA9-9444-86AD-7B140683F6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A4C7C33-0627-9742-94CA-6FBB5A9536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6DC0F9-B224-AD4E-8708-72A1E27720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A28B1-A8CE-B146-854A-D81065167DB7}" type="datetimeFigureOut">
              <a:rPr lang="en-US" smtClean="0"/>
              <a:t>7/27/18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2A9E7B-6FBE-3F47-8BE4-E1594EFD30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AF88D3-369D-5E45-8A59-BDA81B186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56B1D-3833-8F44-A2B5-461C4223B8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1337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21778-10BD-8140-8448-0850E54797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B1395CA-C4B4-2849-91CE-860A00B8D11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5174AB-30EE-1943-AA7E-74621F615D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995B52-F9BC-F847-A92A-51E5984017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A28B1-A8CE-B146-854A-D81065167DB7}" type="datetimeFigureOut">
              <a:rPr lang="en-US" smtClean="0"/>
              <a:t>7/27/18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B299D1-C88D-474D-9422-6B5AD3895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4A8F72-88BD-0C41-88A2-A2B48CE6C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56B1D-3833-8F44-A2B5-461C4223B8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6488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2820C0B-8212-FF48-9C6F-4F60093DE6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3F2DB7-3A3E-234A-A086-A4E1D2B5EA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4CC89E-3A5B-2F41-BEBE-74702288BFA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1A28B1-A8CE-B146-854A-D81065167DB7}" type="datetimeFigureOut">
              <a:rPr lang="en-US" smtClean="0"/>
              <a:t>7/27/18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15D13B-9115-8F40-AE88-26FAD8BE22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4A4C60-994C-D040-AA8B-31157277F2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256B1D-3833-8F44-A2B5-461C4223B8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6766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" TargetMode="External"/><Relationship Id="rId2" Type="http://schemas.openxmlformats.org/officeDocument/2006/relationships/hyperlink" Target="https://ccsearch.creativecommons.org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stateof.creativecommons.org/2016/" TargetMode="External"/><Relationship Id="rId4" Type="http://schemas.openxmlformats.org/officeDocument/2006/relationships/hyperlink" Target="https://en.wikipedia.org/wiki/Creative_Commons_license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iff"/><Relationship Id="rId3" Type="http://schemas.openxmlformats.org/officeDocument/2006/relationships/image" Target="../media/image3.tiff"/><Relationship Id="rId7" Type="http://schemas.openxmlformats.org/officeDocument/2006/relationships/image" Target="../media/image6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openxmlformats.org/officeDocument/2006/relationships/image" Target="../media/image1.tiff"/><Relationship Id="rId9" Type="http://schemas.openxmlformats.org/officeDocument/2006/relationships/comments" Target="../comments/commen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hyperlink" Target="file:///Users/tuss_chachou/Desktop/becode_projects/Veille%20-%20CC/Poster_Creative_Commons.svg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tiff"/><Relationship Id="rId3" Type="http://schemas.openxmlformats.org/officeDocument/2006/relationships/image" Target="../media/image15.tiff"/><Relationship Id="rId7" Type="http://schemas.openxmlformats.org/officeDocument/2006/relationships/image" Target="../media/image19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tiff"/><Relationship Id="rId11" Type="http://schemas.openxmlformats.org/officeDocument/2006/relationships/image" Target="../media/image23.tiff"/><Relationship Id="rId5" Type="http://schemas.openxmlformats.org/officeDocument/2006/relationships/image" Target="../media/image17.tiff"/><Relationship Id="rId10" Type="http://schemas.openxmlformats.org/officeDocument/2006/relationships/image" Target="../media/image22.tiff"/><Relationship Id="rId4" Type="http://schemas.openxmlformats.org/officeDocument/2006/relationships/image" Target="../media/image16.tiff"/><Relationship Id="rId9" Type="http://schemas.openxmlformats.org/officeDocument/2006/relationships/image" Target="../media/image21.tif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7A99D18-6D22-EA49-B6C7-C50F692C5B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3425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34E3B-6B16-8246-9EC2-D8115C0AEA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1424" y="1110882"/>
            <a:ext cx="3432709" cy="129362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b="1" kern="1200" dirty="0" err="1">
                <a:latin typeface="Helvetica" pitchFamily="2" charset="0"/>
              </a:rPr>
              <a:t>Débat</a:t>
            </a:r>
            <a:r>
              <a:rPr lang="en-US" sz="2800" b="1" kern="1200" dirty="0">
                <a:latin typeface="Helvetica" pitchFamily="2" charset="0"/>
              </a:rPr>
              <a:t>: </a:t>
            </a:r>
            <a:br>
              <a:rPr lang="en-US" sz="2800" b="1" kern="1200" dirty="0">
                <a:latin typeface="Helvetica" pitchFamily="2" charset="0"/>
              </a:rPr>
            </a:br>
            <a:r>
              <a:rPr lang="en-US" sz="2800" b="1" kern="1200" dirty="0">
                <a:latin typeface="Helvetica" pitchFamily="2" charset="0"/>
              </a:rPr>
              <a:t>Que </a:t>
            </a:r>
            <a:r>
              <a:rPr lang="en-US" sz="2800" b="1" kern="1200" dirty="0" err="1">
                <a:latin typeface="Helvetica" pitchFamily="2" charset="0"/>
              </a:rPr>
              <a:t>pensez-vous</a:t>
            </a:r>
            <a:r>
              <a:rPr lang="en-US" sz="2800" b="1" kern="1200" dirty="0">
                <a:latin typeface="Helvetica" pitchFamily="2" charset="0"/>
              </a:rPr>
              <a:t> de </a:t>
            </a:r>
            <a:r>
              <a:rPr lang="en-US" sz="2800" b="1" kern="1200" dirty="0" err="1">
                <a:latin typeface="Helvetica" pitchFamily="2" charset="0"/>
              </a:rPr>
              <a:t>l’open</a:t>
            </a:r>
            <a:r>
              <a:rPr lang="en-US" sz="2800" b="1" kern="1200" dirty="0">
                <a:latin typeface="Helvetica" pitchFamily="2" charset="0"/>
              </a:rPr>
              <a:t> source? </a:t>
            </a:r>
          </a:p>
        </p:txBody>
      </p:sp>
      <p:pic>
        <p:nvPicPr>
          <p:cNvPr id="14" name="Content Placeholder 3">
            <a:extLst>
              <a:ext uri="{FF2B5EF4-FFF2-40B4-BE49-F238E27FC236}">
                <a16:creationId xmlns:a16="http://schemas.microsoft.com/office/drawing/2014/main" id="{31DA5358-2A91-6B4E-9158-9D7A700506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570" y="991673"/>
            <a:ext cx="4874654" cy="4874654"/>
          </a:xfrm>
          <a:prstGeom prst="rect">
            <a:avLst/>
          </a:prstGeom>
        </p:spPr>
      </p:pic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43573EFB-E773-46FC-B866-B57ED2E390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983434" y="640080"/>
            <a:ext cx="2296028" cy="3569741"/>
          </a:xfrm>
          <a:custGeom>
            <a:avLst/>
            <a:gdLst>
              <a:gd name="connsiteX0" fmla="*/ 2296028 w 2296028"/>
              <a:gd name="connsiteY0" fmla="*/ 3569741 h 3569741"/>
              <a:gd name="connsiteX1" fmla="*/ 459 w 2296028"/>
              <a:gd name="connsiteY1" fmla="*/ 3569741 h 3569741"/>
              <a:gd name="connsiteX2" fmla="*/ 0 w 2296028"/>
              <a:gd name="connsiteY2" fmla="*/ 3248180 h 3569741"/>
              <a:gd name="connsiteX3" fmla="*/ 2011607 w 2296028"/>
              <a:gd name="connsiteY3" fmla="*/ 3249283 h 3569741"/>
              <a:gd name="connsiteX4" fmla="*/ 2011607 w 2296028"/>
              <a:gd name="connsiteY4" fmla="*/ 0 h 3569741"/>
              <a:gd name="connsiteX5" fmla="*/ 2296028 w 2296028"/>
              <a:gd name="connsiteY5" fmla="*/ 0 h 3569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96028" h="3569741">
                <a:moveTo>
                  <a:pt x="2296028" y="3569741"/>
                </a:moveTo>
                <a:lnTo>
                  <a:pt x="459" y="3569741"/>
                </a:lnTo>
                <a:cubicBezTo>
                  <a:pt x="-459" y="3458756"/>
                  <a:pt x="918" y="3359164"/>
                  <a:pt x="0" y="3248180"/>
                </a:cubicBezTo>
                <a:lnTo>
                  <a:pt x="2011607" y="3249283"/>
                </a:lnTo>
                <a:lnTo>
                  <a:pt x="2011607" y="0"/>
                </a:lnTo>
                <a:lnTo>
                  <a:pt x="2296028" y="0"/>
                </a:lnTo>
                <a:close/>
              </a:path>
            </a:pathLst>
          </a:custGeom>
          <a:solidFill>
            <a:srgbClr val="4C4C4C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0204AAD-3C7D-5145-A7D6-5FBECB6934EC}"/>
              </a:ext>
            </a:extLst>
          </p:cNvPr>
          <p:cNvSpPr txBox="1">
            <a:spLocks/>
          </p:cNvSpPr>
          <p:nvPr/>
        </p:nvSpPr>
        <p:spPr>
          <a:xfrm>
            <a:off x="966951" y="3355130"/>
            <a:ext cx="2669407" cy="24273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500" dirty="0"/>
          </a:p>
          <a:p>
            <a:pPr marL="0"/>
            <a:endParaRPr lang="en-US" sz="1500" i="1" dirty="0"/>
          </a:p>
          <a:p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27692540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243F6-07BD-4343-83E5-5362ADD96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latin typeface="Helvetica" pitchFamily="2" charset="0"/>
              </a:rPr>
              <a:t>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4C64FD-7950-D744-BD2C-A770DE4F27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https://ccsearch.creativecommons.org/</a:t>
            </a:r>
            <a:r>
              <a:rPr lang="en-US" dirty="0"/>
              <a:t> </a:t>
            </a:r>
          </a:p>
          <a:p>
            <a:r>
              <a:rPr lang="en-US" dirty="0">
                <a:hlinkClick r:id="rId3"/>
              </a:rPr>
              <a:t>https://creativecommons.org/</a:t>
            </a:r>
            <a:endParaRPr lang="en-US" dirty="0"/>
          </a:p>
          <a:p>
            <a:r>
              <a:rPr lang="en-US" dirty="0">
                <a:hlinkClick r:id="rId4"/>
              </a:rPr>
              <a:t>https://en.wikipedia.org/wiki/Creative_Commons_license</a:t>
            </a:r>
            <a:endParaRPr lang="en-US" dirty="0"/>
          </a:p>
          <a:p>
            <a:r>
              <a:rPr lang="en-US" dirty="0">
                <a:hlinkClick r:id="rId5"/>
              </a:rPr>
              <a:t>https://stateof.creativecommons.org/2016/</a:t>
            </a:r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90845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71AAD5-A5D5-7B42-9C06-0B7DEBD61B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6306" y="365125"/>
            <a:ext cx="4827494" cy="1325563"/>
          </a:xfrm>
        </p:spPr>
        <p:txBody>
          <a:bodyPr>
            <a:normAutofit/>
          </a:bodyPr>
          <a:lstStyle/>
          <a:p>
            <a:pPr algn="r"/>
            <a:r>
              <a:rPr lang="en-US" sz="2400" dirty="0"/>
              <a:t>Copyright </a:t>
            </a:r>
            <a:r>
              <a:rPr lang="en-US" sz="3200" dirty="0"/>
              <a:t>&amp;</a:t>
            </a:r>
            <a:r>
              <a:rPr lang="en-US" sz="2400" dirty="0"/>
              <a:t> </a:t>
            </a:r>
            <a:br>
              <a:rPr lang="en-US" sz="2400" dirty="0"/>
            </a:br>
            <a:r>
              <a:rPr lang="en-US" sz="2400" dirty="0"/>
              <a:t>Open Access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8683AE-0AEB-C94F-A94C-D82D22AC09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38081"/>
            <a:ext cx="10515599" cy="4279651"/>
          </a:xfrm>
          <a:ln>
            <a:noFill/>
          </a:ln>
        </p:spPr>
        <p:txBody>
          <a:bodyPr>
            <a:normAutofit fontScale="77500" lnSpcReduction="20000"/>
          </a:bodyPr>
          <a:lstStyle/>
          <a:p>
            <a:pPr marL="0" indent="0" algn="ctr">
              <a:buNone/>
            </a:pPr>
            <a:endParaRPr lang="en-US" dirty="0"/>
          </a:p>
          <a:p>
            <a:pPr marL="0" indent="0">
              <a:buNone/>
            </a:pPr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Association </a:t>
            </a:r>
            <a:r>
              <a:rPr lang="en-US" sz="3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à</a:t>
            </a:r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but non </a:t>
            </a:r>
            <a:r>
              <a:rPr lang="en-US" sz="3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lucratif</a:t>
            </a:r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3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fondée</a:t>
            </a:r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3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en</a:t>
            </a:r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2001 par </a:t>
            </a:r>
            <a:r>
              <a:rPr lang="en-US" sz="36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Lawrence Lessig*</a:t>
            </a:r>
            <a:endParaRPr lang="en-US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endParaRPr lang="en-US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en-US" sz="43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Qui</a:t>
            </a:r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3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opère</a:t>
            </a:r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3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mondialement</a:t>
            </a:r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</a:p>
          <a:p>
            <a:pPr marL="0" indent="0">
              <a:buNone/>
            </a:pPr>
            <a:endParaRPr lang="en-US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en-US" sz="43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Qui</a:t>
            </a:r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propose </a:t>
            </a:r>
            <a:r>
              <a:rPr lang="en-US" sz="3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une</a:t>
            </a:r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solution alternative </a:t>
            </a:r>
            <a:r>
              <a:rPr lang="en-US" sz="3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légale</a:t>
            </a:r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aux </a:t>
            </a:r>
            <a:r>
              <a:rPr lang="en-US" sz="3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personnes</a:t>
            </a:r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3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souhaitant</a:t>
            </a:r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3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libérer</a:t>
            </a:r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3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leurs</a:t>
            </a:r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3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œuvres</a:t>
            </a:r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des droits de </a:t>
            </a:r>
            <a:r>
              <a:rPr lang="en-US" sz="36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propriété</a:t>
            </a:r>
            <a:r>
              <a:rPr lang="en-US" sz="3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36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intellectuelle</a:t>
            </a:r>
            <a:endParaRPr lang="en-US" sz="36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endParaRPr lang="en-US" sz="36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en-US" sz="43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Qui</a:t>
            </a:r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3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permet</a:t>
            </a:r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aux </a:t>
            </a:r>
            <a:r>
              <a:rPr lang="en-US" sz="3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créateurs</a:t>
            </a:r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de </a:t>
            </a:r>
            <a:r>
              <a:rPr lang="en-US" sz="3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librement</a:t>
            </a:r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declarer le </a:t>
            </a:r>
            <a:r>
              <a:rPr lang="en-US" sz="3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niveau</a:t>
            </a:r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3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d’utilisation</a:t>
            </a:r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et de </a:t>
            </a:r>
            <a:r>
              <a:rPr lang="en-US" sz="3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partage</a:t>
            </a:r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de </a:t>
            </a:r>
            <a:r>
              <a:rPr lang="en-US" sz="3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leur</a:t>
            </a:r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oeuvre </a:t>
            </a:r>
          </a:p>
          <a:p>
            <a:pPr marL="0" indent="0" algn="ctr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30AC7D-2CD1-C042-8039-447480DD40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28845"/>
            <a:ext cx="5688106" cy="1461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4364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358527-11CD-5C4A-9A96-C05DEC95C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2560" y="2153025"/>
            <a:ext cx="3870187" cy="3482788"/>
          </a:xfrm>
          <a:solidFill>
            <a:schemeClr val="tx1"/>
          </a:solidFill>
        </p:spPr>
        <p:txBody>
          <a:bodyPr>
            <a:noAutofit/>
          </a:bodyPr>
          <a:lstStyle/>
          <a:p>
            <a:pPr algn="ctr"/>
            <a:r>
              <a:rPr lang="en-US" sz="3200" dirty="0" err="1">
                <a:solidFill>
                  <a:schemeClr val="bg1"/>
                </a:solidFill>
              </a:rPr>
              <a:t>Permet</a:t>
            </a:r>
            <a:r>
              <a:rPr lang="en-US" sz="3200" dirty="0">
                <a:solidFill>
                  <a:schemeClr val="bg1"/>
                </a:solidFill>
              </a:rPr>
              <a:t> aux </a:t>
            </a:r>
            <a:r>
              <a:rPr lang="en-US" sz="3200" dirty="0" err="1">
                <a:solidFill>
                  <a:schemeClr val="bg1"/>
                </a:solidFill>
              </a:rPr>
              <a:t>créateurs</a:t>
            </a:r>
            <a:r>
              <a:rPr lang="en-US" sz="3200" dirty="0">
                <a:solidFill>
                  <a:schemeClr val="bg1"/>
                </a:solidFill>
              </a:rPr>
              <a:t> qui </a:t>
            </a:r>
            <a:r>
              <a:rPr lang="en-US" sz="3200" dirty="0" err="1">
                <a:solidFill>
                  <a:schemeClr val="bg1"/>
                </a:solidFill>
              </a:rPr>
              <a:t>souhaitent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partager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leur</a:t>
            </a:r>
            <a:r>
              <a:rPr lang="en-US" sz="3200" dirty="0">
                <a:solidFill>
                  <a:schemeClr val="bg1"/>
                </a:solidFill>
              </a:rPr>
              <a:t> travail de </a:t>
            </a:r>
            <a:r>
              <a:rPr lang="en-US" sz="3200" dirty="0" err="1">
                <a:solidFill>
                  <a:schemeClr val="bg1"/>
                </a:solidFill>
              </a:rPr>
              <a:t>définir</a:t>
            </a:r>
            <a:r>
              <a:rPr lang="en-US" sz="3200" dirty="0">
                <a:solidFill>
                  <a:schemeClr val="bg1"/>
                </a:solidFill>
              </a:rPr>
              <a:t> quelle </a:t>
            </a:r>
            <a:r>
              <a:rPr lang="en-US" sz="3200" dirty="0" err="1">
                <a:solidFill>
                  <a:schemeClr val="bg1"/>
                </a:solidFill>
              </a:rPr>
              <a:t>sorte</a:t>
            </a:r>
            <a:r>
              <a:rPr lang="en-US" sz="3200" dirty="0">
                <a:solidFill>
                  <a:schemeClr val="bg1"/>
                </a:solidFill>
              </a:rPr>
              <a:t> de </a:t>
            </a:r>
            <a:r>
              <a:rPr lang="en-US" sz="3200" dirty="0" err="1">
                <a:solidFill>
                  <a:schemeClr val="bg1"/>
                </a:solidFill>
              </a:rPr>
              <a:t>partage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ils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souhaitent</a:t>
            </a:r>
            <a:endParaRPr lang="en-US" sz="3200" dirty="0">
              <a:solidFill>
                <a:schemeClr val="bg1"/>
              </a:solidFill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6AC45B5-80C0-B64F-B165-9E3661DE5C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863168" y="201909"/>
            <a:ext cx="1687232" cy="16872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8253910-12B1-A74B-B299-3261174156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2310" y="201909"/>
            <a:ext cx="1690688" cy="169068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4EAF38-B07B-134A-9A70-5F23414761F8}"/>
              </a:ext>
            </a:extLst>
          </p:cNvPr>
          <p:cNvSpPr txBox="1"/>
          <p:nvPr/>
        </p:nvSpPr>
        <p:spPr>
          <a:xfrm>
            <a:off x="5489885" y="847071"/>
            <a:ext cx="101861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VS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1763BA9-3E56-6247-8160-6792826F403D}"/>
              </a:ext>
            </a:extLst>
          </p:cNvPr>
          <p:cNvSpPr txBox="1">
            <a:spLocks/>
          </p:cNvSpPr>
          <p:nvPr/>
        </p:nvSpPr>
        <p:spPr>
          <a:xfrm>
            <a:off x="6908799" y="2121650"/>
            <a:ext cx="3870187" cy="3482788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solidFill>
                  <a:schemeClr val="bg1"/>
                </a:solidFill>
              </a:rPr>
              <a:t>“</a:t>
            </a:r>
            <a:r>
              <a:rPr lang="en-US" sz="3200" dirty="0" err="1">
                <a:solidFill>
                  <a:schemeClr val="bg1"/>
                </a:solidFill>
              </a:rPr>
              <a:t>Tous</a:t>
            </a:r>
            <a:r>
              <a:rPr lang="en-US" sz="3200" dirty="0">
                <a:solidFill>
                  <a:schemeClr val="bg1"/>
                </a:solidFill>
              </a:rPr>
              <a:t> droits </a:t>
            </a:r>
            <a:r>
              <a:rPr lang="en-US" sz="3200" dirty="0" err="1">
                <a:solidFill>
                  <a:schemeClr val="bg1"/>
                </a:solidFill>
              </a:rPr>
              <a:t>réservés</a:t>
            </a:r>
            <a:r>
              <a:rPr lang="en-US" sz="3200" dirty="0">
                <a:solidFill>
                  <a:schemeClr val="bg1"/>
                </a:solidFill>
              </a:rPr>
              <a:t>” </a:t>
            </a:r>
            <a:r>
              <a:rPr lang="en-US" sz="3200" dirty="0" err="1">
                <a:solidFill>
                  <a:schemeClr val="bg1"/>
                </a:solidFill>
              </a:rPr>
              <a:t>est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présumé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dans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toute</a:t>
            </a:r>
            <a:r>
              <a:rPr lang="en-US" sz="3200" dirty="0">
                <a:solidFill>
                  <a:schemeClr val="bg1"/>
                </a:solidFill>
              </a:rPr>
              <a:t> creation </a:t>
            </a:r>
            <a:r>
              <a:rPr lang="en-US" sz="3200" dirty="0" err="1">
                <a:solidFill>
                  <a:schemeClr val="bg1"/>
                </a:solidFill>
              </a:rPr>
              <a:t>même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si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ce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symbole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n’est</a:t>
            </a:r>
            <a:r>
              <a:rPr lang="en-US" sz="3200" dirty="0">
                <a:solidFill>
                  <a:schemeClr val="bg1"/>
                </a:solidFill>
              </a:rPr>
              <a:t> pas </a:t>
            </a:r>
            <a:r>
              <a:rPr lang="en-US" sz="3200" dirty="0" err="1">
                <a:solidFill>
                  <a:schemeClr val="bg1"/>
                </a:solidFill>
              </a:rPr>
              <a:t>utilisé</a:t>
            </a:r>
            <a:endParaRPr lang="en-US" sz="3200" dirty="0">
              <a:solidFill>
                <a:schemeClr val="bg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4FDB241-0890-3349-85A9-D36E17C78A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2560" y="5896241"/>
            <a:ext cx="716293" cy="71629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64C3AB4-716A-2846-90CD-4A54762658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21606" y="5912181"/>
            <a:ext cx="684408" cy="68440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3C76EE8-7223-944C-8D8D-7685121824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54771" y="5845633"/>
            <a:ext cx="817505" cy="81750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213E607-4467-FA43-B2F6-1AE264F5423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21033" y="5861577"/>
            <a:ext cx="750957" cy="750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083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8EF12D3-7601-6D46-ACE2-C3A468EC26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0"/>
            <a:ext cx="4612340" cy="6858000"/>
          </a:xfrm>
          <a:prstGeom prst="rect">
            <a:avLst/>
          </a:prstGeom>
        </p:spPr>
      </p:pic>
      <p:sp>
        <p:nvSpPr>
          <p:cNvPr id="9" name="Left Arrow 8">
            <a:extLst>
              <a:ext uri="{FF2B5EF4-FFF2-40B4-BE49-F238E27FC236}">
                <a16:creationId xmlns:a16="http://schemas.microsoft.com/office/drawing/2014/main" id="{8B98843D-6ED7-B542-941F-CAC46BCAD40E}"/>
              </a:ext>
            </a:extLst>
          </p:cNvPr>
          <p:cNvSpPr/>
          <p:nvPr/>
        </p:nvSpPr>
        <p:spPr>
          <a:xfrm>
            <a:off x="4854388" y="242047"/>
            <a:ext cx="3254188" cy="753035"/>
          </a:xfrm>
          <a:prstGeom prst="leftArrow">
            <a:avLst/>
          </a:prstGeom>
          <a:solidFill>
            <a:srgbClr val="0092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Domaine public</a:t>
            </a:r>
          </a:p>
        </p:txBody>
      </p:sp>
      <p:sp>
        <p:nvSpPr>
          <p:cNvPr id="10" name="Left Arrow 9">
            <a:extLst>
              <a:ext uri="{FF2B5EF4-FFF2-40B4-BE49-F238E27FC236}">
                <a16:creationId xmlns:a16="http://schemas.microsoft.com/office/drawing/2014/main" id="{D6DF7BE4-75F6-864F-BB5D-96352A789598}"/>
              </a:ext>
            </a:extLst>
          </p:cNvPr>
          <p:cNvSpPr/>
          <p:nvPr/>
        </p:nvSpPr>
        <p:spPr>
          <a:xfrm>
            <a:off x="4854388" y="1067796"/>
            <a:ext cx="3254188" cy="753035"/>
          </a:xfrm>
          <a:prstGeom prst="leftArrow">
            <a:avLst/>
          </a:prstGeom>
          <a:solidFill>
            <a:srgbClr val="00AB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Attribution</a:t>
            </a:r>
          </a:p>
        </p:txBody>
      </p:sp>
      <p:sp>
        <p:nvSpPr>
          <p:cNvPr id="11" name="Left Arrow 10">
            <a:extLst>
              <a:ext uri="{FF2B5EF4-FFF2-40B4-BE49-F238E27FC236}">
                <a16:creationId xmlns:a16="http://schemas.microsoft.com/office/drawing/2014/main" id="{9F387558-9A8F-EB42-9E3D-727228BB0AED}"/>
              </a:ext>
            </a:extLst>
          </p:cNvPr>
          <p:cNvSpPr/>
          <p:nvPr/>
        </p:nvSpPr>
        <p:spPr>
          <a:xfrm>
            <a:off x="4854387" y="1893546"/>
            <a:ext cx="7015880" cy="753035"/>
          </a:xfrm>
          <a:prstGeom prst="leftArrow">
            <a:avLst/>
          </a:prstGeom>
          <a:solidFill>
            <a:srgbClr val="00C4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                  Attribution  	        </a:t>
            </a:r>
            <a:r>
              <a:rPr lang="en-US" dirty="0" err="1"/>
              <a:t>Partage</a:t>
            </a:r>
            <a:r>
              <a:rPr lang="en-US" dirty="0"/>
              <a:t> </a:t>
            </a:r>
            <a:r>
              <a:rPr lang="en-US" dirty="0" err="1"/>
              <a:t>dans</a:t>
            </a:r>
            <a:r>
              <a:rPr lang="en-US" dirty="0"/>
              <a:t> les </a:t>
            </a:r>
            <a:r>
              <a:rPr lang="en-US" dirty="0" err="1"/>
              <a:t>mêmes</a:t>
            </a:r>
            <a:r>
              <a:rPr lang="en-US" dirty="0"/>
              <a:t> conditions</a:t>
            </a:r>
          </a:p>
        </p:txBody>
      </p:sp>
      <p:sp>
        <p:nvSpPr>
          <p:cNvPr id="12" name="Left Arrow 11">
            <a:extLst>
              <a:ext uri="{FF2B5EF4-FFF2-40B4-BE49-F238E27FC236}">
                <a16:creationId xmlns:a16="http://schemas.microsoft.com/office/drawing/2014/main" id="{48364494-7411-F644-9C93-0A4DC239B539}"/>
              </a:ext>
            </a:extLst>
          </p:cNvPr>
          <p:cNvSpPr/>
          <p:nvPr/>
        </p:nvSpPr>
        <p:spPr>
          <a:xfrm>
            <a:off x="4854387" y="2719296"/>
            <a:ext cx="7015879" cy="753035"/>
          </a:xfrm>
          <a:prstGeom prst="leftArrow">
            <a:avLst/>
          </a:prstGeom>
          <a:solidFill>
            <a:srgbClr val="00CB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	Attribution	         Pas de modification</a:t>
            </a:r>
          </a:p>
        </p:txBody>
      </p:sp>
      <p:sp>
        <p:nvSpPr>
          <p:cNvPr id="13" name="Left Arrow 12">
            <a:extLst>
              <a:ext uri="{FF2B5EF4-FFF2-40B4-BE49-F238E27FC236}">
                <a16:creationId xmlns:a16="http://schemas.microsoft.com/office/drawing/2014/main" id="{8D391297-38B1-8D47-88EF-8AFB2FB204A6}"/>
              </a:ext>
            </a:extLst>
          </p:cNvPr>
          <p:cNvSpPr/>
          <p:nvPr/>
        </p:nvSpPr>
        <p:spPr>
          <a:xfrm>
            <a:off x="4854388" y="3545046"/>
            <a:ext cx="7015878" cy="753035"/>
          </a:xfrm>
          <a:prstGeom prst="leftArrow">
            <a:avLst/>
          </a:prstGeom>
          <a:solidFill>
            <a:srgbClr val="99CD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	Attribution	         Pas </a:t>
            </a:r>
            <a:r>
              <a:rPr lang="en-US" dirty="0" err="1"/>
              <a:t>d’utilisation</a:t>
            </a:r>
            <a:r>
              <a:rPr lang="en-US" dirty="0"/>
              <a:t> </a:t>
            </a:r>
            <a:r>
              <a:rPr lang="en-US" dirty="0" err="1"/>
              <a:t>commerciale</a:t>
            </a:r>
            <a:endParaRPr lang="en-US" dirty="0"/>
          </a:p>
        </p:txBody>
      </p:sp>
      <p:sp>
        <p:nvSpPr>
          <p:cNvPr id="14" name="Left Arrow 13">
            <a:extLst>
              <a:ext uri="{FF2B5EF4-FFF2-40B4-BE49-F238E27FC236}">
                <a16:creationId xmlns:a16="http://schemas.microsoft.com/office/drawing/2014/main" id="{B3613432-B29A-5943-B92D-6957496A443B}"/>
              </a:ext>
            </a:extLst>
          </p:cNvPr>
          <p:cNvSpPr/>
          <p:nvPr/>
        </p:nvSpPr>
        <p:spPr>
          <a:xfrm>
            <a:off x="4854388" y="4370796"/>
            <a:ext cx="7015878" cy="753035"/>
          </a:xfrm>
          <a:prstGeom prst="leftArrow">
            <a:avLst/>
          </a:prstGeom>
          <a:solidFill>
            <a:srgbClr val="D4DB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   Attribution  Pas </a:t>
            </a:r>
            <a:r>
              <a:rPr lang="en-US" sz="1600" dirty="0" err="1"/>
              <a:t>d'utilisation</a:t>
            </a:r>
            <a:r>
              <a:rPr lang="en-US" sz="1600" dirty="0"/>
              <a:t> </a:t>
            </a:r>
            <a:r>
              <a:rPr lang="en-US" sz="1600" dirty="0" err="1"/>
              <a:t>commerciale</a:t>
            </a:r>
            <a:r>
              <a:rPr lang="en-US" sz="1600" dirty="0"/>
              <a:t>    </a:t>
            </a:r>
            <a:r>
              <a:rPr lang="en-US" sz="1600" dirty="0" err="1"/>
              <a:t>Partage</a:t>
            </a:r>
            <a:r>
              <a:rPr lang="en-US" sz="1600" dirty="0"/>
              <a:t> </a:t>
            </a:r>
            <a:r>
              <a:rPr lang="en-US" sz="1600" dirty="0" err="1"/>
              <a:t>dans</a:t>
            </a:r>
            <a:r>
              <a:rPr lang="en-US" sz="1600" dirty="0"/>
              <a:t> les </a:t>
            </a:r>
            <a:r>
              <a:rPr lang="en-US" sz="1600" dirty="0" err="1"/>
              <a:t>mêmes</a:t>
            </a:r>
            <a:r>
              <a:rPr lang="en-US" sz="1600" dirty="0"/>
              <a:t> conditions</a:t>
            </a:r>
          </a:p>
        </p:txBody>
      </p:sp>
      <p:sp>
        <p:nvSpPr>
          <p:cNvPr id="15" name="Left Arrow 14">
            <a:extLst>
              <a:ext uri="{FF2B5EF4-FFF2-40B4-BE49-F238E27FC236}">
                <a16:creationId xmlns:a16="http://schemas.microsoft.com/office/drawing/2014/main" id="{452D1C7F-3DD8-FD41-B50B-1F46B4D92636}"/>
              </a:ext>
            </a:extLst>
          </p:cNvPr>
          <p:cNvSpPr/>
          <p:nvPr/>
        </p:nvSpPr>
        <p:spPr>
          <a:xfrm>
            <a:off x="4854388" y="5196546"/>
            <a:ext cx="7015878" cy="753035"/>
          </a:xfrm>
          <a:prstGeom prst="leftArrow">
            <a:avLst/>
          </a:prstGeom>
          <a:solidFill>
            <a:srgbClr val="E7ED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     Attribution         Pas </a:t>
            </a:r>
            <a:r>
              <a:rPr lang="en-US" dirty="0" err="1"/>
              <a:t>d'utilisation</a:t>
            </a:r>
            <a:r>
              <a:rPr lang="en-US" dirty="0"/>
              <a:t> </a:t>
            </a:r>
            <a:r>
              <a:rPr lang="en-US" dirty="0" err="1"/>
              <a:t>commerciale</a:t>
            </a:r>
            <a:r>
              <a:rPr lang="en-US" dirty="0"/>
              <a:t>       Pas de modification</a:t>
            </a:r>
          </a:p>
        </p:txBody>
      </p:sp>
      <p:sp>
        <p:nvSpPr>
          <p:cNvPr id="16" name="Left Arrow 15">
            <a:extLst>
              <a:ext uri="{FF2B5EF4-FFF2-40B4-BE49-F238E27FC236}">
                <a16:creationId xmlns:a16="http://schemas.microsoft.com/office/drawing/2014/main" id="{8F46CFFE-96A8-E945-B8FE-79BD73757510}"/>
              </a:ext>
            </a:extLst>
          </p:cNvPr>
          <p:cNvSpPr/>
          <p:nvPr/>
        </p:nvSpPr>
        <p:spPr>
          <a:xfrm>
            <a:off x="4854388" y="6022296"/>
            <a:ext cx="3254188" cy="75303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Tous</a:t>
            </a:r>
            <a:r>
              <a:rPr lang="en-US" dirty="0"/>
              <a:t> droits </a:t>
            </a:r>
            <a:r>
              <a:rPr lang="en-US" dirty="0" err="1"/>
              <a:t>réservés</a:t>
            </a:r>
            <a:endParaRPr lang="en-US" dirty="0"/>
          </a:p>
        </p:txBody>
      </p:sp>
      <p:pic>
        <p:nvPicPr>
          <p:cNvPr id="18" name="Graphic 17" descr="Rocket">
            <a:hlinkClick r:id="rId4" action="ppaction://hlinkfile"/>
            <a:extLst>
              <a:ext uri="{FF2B5EF4-FFF2-40B4-BE49-F238E27FC236}">
                <a16:creationId xmlns:a16="http://schemas.microsoft.com/office/drawing/2014/main" id="{1E3A8DD9-250A-7645-9734-9DD1110EBD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442389" y="485589"/>
            <a:ext cx="750544" cy="750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8772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AC2F1-769A-3A40-9845-F86F664BA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latin typeface="Helvetica" pitchFamily="2" charset="0"/>
              </a:rPr>
              <a:t>3 ‘couches’ de </a:t>
            </a:r>
            <a:r>
              <a:rPr lang="en-US" b="1" dirty="0" err="1">
                <a:latin typeface="Helvetica" pitchFamily="2" charset="0"/>
              </a:rPr>
              <a:t>licences</a:t>
            </a:r>
            <a:r>
              <a:rPr lang="en-US" b="1" dirty="0">
                <a:latin typeface="Helvetica" pitchFamily="2" charset="0"/>
              </a:rPr>
              <a:t>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E8CEA1F-B7D5-884C-AAD7-3C3DC90BD0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15534" y="1690688"/>
            <a:ext cx="3454400" cy="447221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B2693F5-7B67-D74A-ADF5-8800C6552C28}"/>
              </a:ext>
            </a:extLst>
          </p:cNvPr>
          <p:cNvSpPr txBox="1"/>
          <p:nvPr/>
        </p:nvSpPr>
        <p:spPr>
          <a:xfrm>
            <a:off x="5308600" y="2565116"/>
            <a:ext cx="60452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 err="1"/>
              <a:t>Lisible</a:t>
            </a:r>
            <a:r>
              <a:rPr lang="en-US" sz="2400" b="1" dirty="0"/>
              <a:t> par les machines</a:t>
            </a:r>
            <a:r>
              <a:rPr lang="en-US" dirty="0"/>
              <a:t>: Résumé des </a:t>
            </a:r>
            <a:r>
              <a:rPr lang="en-US" dirty="0" err="1"/>
              <a:t>libertés</a:t>
            </a:r>
            <a:r>
              <a:rPr lang="en-US" dirty="0"/>
              <a:t> et obligations </a:t>
            </a:r>
            <a:r>
              <a:rPr lang="en-US" dirty="0" err="1"/>
              <a:t>écrites</a:t>
            </a:r>
            <a:r>
              <a:rPr lang="en-US" dirty="0"/>
              <a:t> </a:t>
            </a:r>
            <a:r>
              <a:rPr lang="en-US" dirty="0" err="1"/>
              <a:t>dans</a:t>
            </a:r>
            <a:r>
              <a:rPr lang="en-US" dirty="0"/>
              <a:t> un format </a:t>
            </a:r>
            <a:r>
              <a:rPr lang="en-US" dirty="0" err="1"/>
              <a:t>compris</a:t>
            </a:r>
            <a:r>
              <a:rPr lang="en-US" dirty="0"/>
              <a:t> par les </a:t>
            </a:r>
            <a:r>
              <a:rPr lang="en-US" dirty="0" err="1"/>
              <a:t>logiciels</a:t>
            </a:r>
            <a:r>
              <a:rPr lang="en-US" dirty="0"/>
              <a:t>, des </a:t>
            </a:r>
            <a:r>
              <a:rPr lang="en-US" dirty="0" err="1"/>
              <a:t>moteurs</a:t>
            </a:r>
            <a:r>
              <a:rPr lang="en-US" dirty="0"/>
              <a:t> de </a:t>
            </a:r>
            <a:r>
              <a:rPr lang="en-US" dirty="0" err="1"/>
              <a:t>recherches</a:t>
            </a:r>
            <a:r>
              <a:rPr lang="en-US" dirty="0"/>
              <a:t> , les </a:t>
            </a:r>
            <a:r>
              <a:rPr lang="en-US" dirty="0" err="1"/>
              <a:t>éditeurs</a:t>
            </a:r>
            <a:r>
              <a:rPr lang="en-US" dirty="0"/>
              <a:t> de </a:t>
            </a:r>
            <a:r>
              <a:rPr lang="en-US" dirty="0" err="1"/>
              <a:t>musique</a:t>
            </a:r>
            <a:r>
              <a:rPr lang="en-US" dirty="0"/>
              <a:t>, etc.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 err="1"/>
              <a:t>Lisible</a:t>
            </a:r>
            <a:r>
              <a:rPr lang="en-US" sz="2400" b="1" dirty="0"/>
              <a:t> par les </a:t>
            </a:r>
            <a:r>
              <a:rPr lang="en-US" sz="2400" b="1" dirty="0" err="1"/>
              <a:t>humains</a:t>
            </a:r>
            <a:r>
              <a:rPr lang="en-US" dirty="0"/>
              <a:t>: references </a:t>
            </a:r>
            <a:r>
              <a:rPr lang="en-US" dirty="0" err="1"/>
              <a:t>lisibles</a:t>
            </a:r>
            <a:r>
              <a:rPr lang="en-US" dirty="0"/>
              <a:t> par </a:t>
            </a:r>
            <a:r>
              <a:rPr lang="en-US" dirty="0" err="1"/>
              <a:t>l’humain</a:t>
            </a:r>
            <a:r>
              <a:rPr lang="en-US" dirty="0"/>
              <a:t>, </a:t>
            </a:r>
            <a:r>
              <a:rPr lang="en-US" dirty="0" err="1"/>
              <a:t>résumant</a:t>
            </a:r>
            <a:r>
              <a:rPr lang="en-US" dirty="0"/>
              <a:t> les conditions </a:t>
            </a:r>
            <a:r>
              <a:rPr lang="en-US" dirty="0" err="1"/>
              <a:t>générales</a:t>
            </a:r>
            <a:r>
              <a:rPr lang="en-US" dirty="0"/>
              <a:t> </a:t>
            </a:r>
            <a:r>
              <a:rPr lang="en-US" dirty="0" err="1"/>
              <a:t>principales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Code </a:t>
            </a:r>
            <a:r>
              <a:rPr lang="en-US" sz="2400" b="1" dirty="0" err="1"/>
              <a:t>juridique</a:t>
            </a:r>
            <a:r>
              <a:rPr lang="en-US" dirty="0"/>
              <a:t>: Language </a:t>
            </a:r>
            <a:r>
              <a:rPr lang="en-US" dirty="0" err="1"/>
              <a:t>juridique</a:t>
            </a:r>
            <a:r>
              <a:rPr lang="en-US" dirty="0"/>
              <a:t> </a:t>
            </a:r>
            <a:r>
              <a:rPr lang="en-US" dirty="0" err="1"/>
              <a:t>utilisé</a:t>
            </a:r>
            <a:r>
              <a:rPr lang="en-US" dirty="0"/>
              <a:t> </a:t>
            </a:r>
            <a:r>
              <a:rPr lang="en-US" dirty="0" err="1"/>
              <a:t>dans</a:t>
            </a:r>
            <a:r>
              <a:rPr lang="en-US" dirty="0"/>
              <a:t> les </a:t>
            </a:r>
            <a:r>
              <a:rPr lang="en-US" dirty="0" err="1"/>
              <a:t>contrats</a:t>
            </a:r>
            <a:r>
              <a:rPr lang="en-US" dirty="0"/>
              <a:t> et docs </a:t>
            </a:r>
            <a:r>
              <a:rPr lang="en-US" dirty="0" err="1"/>
              <a:t>légaux</a:t>
            </a:r>
            <a:r>
              <a:rPr lang="en-US" dirty="0"/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04648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3621E-C69D-F543-85CD-A1181CCD2C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 err="1">
                <a:latin typeface="Helvetica" pitchFamily="2" charset="0"/>
              </a:rPr>
              <a:t>Quelques</a:t>
            </a:r>
            <a:r>
              <a:rPr lang="en-US" sz="4800" b="1" dirty="0">
                <a:latin typeface="Helvetica" pitchFamily="2" charset="0"/>
              </a:rPr>
              <a:t> </a:t>
            </a:r>
            <a:r>
              <a:rPr lang="en-US" sz="4800" b="1" dirty="0" err="1">
                <a:latin typeface="Helvetica" pitchFamily="2" charset="0"/>
              </a:rPr>
              <a:t>chiffres</a:t>
            </a:r>
            <a:endParaRPr lang="en-US" sz="4800" b="1" dirty="0">
              <a:latin typeface="Helvetica" pitchFamily="2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6F49090-6537-2042-A503-CB20B274CB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411413"/>
            <a:ext cx="5515090" cy="3270779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5977CF9-E367-904B-8363-81D2B599A1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1505" y="1437217"/>
            <a:ext cx="4051300" cy="496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2956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7517F7-37DB-B145-B9FD-17B7AD2DB6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b="1">
                <a:latin typeface="Helvetica" pitchFamily="2" charset="0"/>
              </a:rPr>
              <a:t>CC &amp; …</a:t>
            </a:r>
            <a:endParaRPr lang="en-US" b="1" dirty="0">
              <a:latin typeface="Helvetica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1EF3B5-88CD-8F42-AA9F-E573B56120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b="1" dirty="0"/>
              <a:t>…culture</a:t>
            </a:r>
            <a:r>
              <a:rPr lang="en-US" dirty="0"/>
              <a:t>: support de </a:t>
            </a:r>
            <a:r>
              <a:rPr lang="en-US" dirty="0" err="1"/>
              <a:t>nombreux</a:t>
            </a:r>
            <a:r>
              <a:rPr lang="en-US" dirty="0"/>
              <a:t> artistes, reconnaissance des limitations du ‘</a:t>
            </a:r>
            <a:r>
              <a:rPr lang="en-US" dirty="0" err="1"/>
              <a:t>tous</a:t>
            </a:r>
            <a:r>
              <a:rPr lang="en-US" dirty="0"/>
              <a:t> droits </a:t>
            </a:r>
            <a:r>
              <a:rPr lang="en-US" dirty="0" err="1"/>
              <a:t>réservés</a:t>
            </a:r>
            <a:r>
              <a:rPr lang="en-US" dirty="0"/>
              <a:t>’</a:t>
            </a:r>
          </a:p>
          <a:p>
            <a:r>
              <a:rPr lang="en-US" sz="3200" b="1" dirty="0"/>
              <a:t>…education</a:t>
            </a:r>
            <a:r>
              <a:rPr lang="en-US" dirty="0"/>
              <a:t>: Open educational resources (OER), </a:t>
            </a:r>
            <a:r>
              <a:rPr lang="en-US" dirty="0" err="1"/>
              <a:t>matériels</a:t>
            </a:r>
            <a:r>
              <a:rPr lang="en-US" dirty="0"/>
              <a:t> </a:t>
            </a:r>
            <a:r>
              <a:rPr lang="en-US" dirty="0" err="1"/>
              <a:t>éducatifs</a:t>
            </a:r>
            <a:r>
              <a:rPr lang="en-US" dirty="0"/>
              <a:t> </a:t>
            </a:r>
            <a:r>
              <a:rPr lang="en-US" dirty="0" err="1"/>
              <a:t>accessibles</a:t>
            </a:r>
            <a:r>
              <a:rPr lang="en-US" dirty="0"/>
              <a:t> </a:t>
            </a:r>
            <a:r>
              <a:rPr lang="en-US" dirty="0" err="1"/>
              <a:t>gratuitement</a:t>
            </a:r>
            <a:endParaRPr lang="en-US" dirty="0"/>
          </a:p>
          <a:p>
            <a:r>
              <a:rPr lang="en-US" sz="3200" b="1" dirty="0"/>
              <a:t>…</a:t>
            </a:r>
            <a:r>
              <a:rPr lang="en-US" sz="3200" b="1" dirty="0" err="1"/>
              <a:t>gouvernement</a:t>
            </a:r>
            <a:r>
              <a:rPr lang="en-US" dirty="0"/>
              <a:t>: </a:t>
            </a:r>
            <a:r>
              <a:rPr lang="en-US" dirty="0" err="1"/>
              <a:t>ressources</a:t>
            </a:r>
            <a:r>
              <a:rPr lang="en-US" dirty="0"/>
              <a:t> </a:t>
            </a:r>
            <a:r>
              <a:rPr lang="en-US" dirty="0" err="1"/>
              <a:t>publiques</a:t>
            </a:r>
            <a:r>
              <a:rPr lang="en-US" dirty="0"/>
              <a:t> </a:t>
            </a:r>
            <a:r>
              <a:rPr lang="en-US" dirty="0" err="1"/>
              <a:t>devraient</a:t>
            </a:r>
            <a:r>
              <a:rPr lang="en-US" dirty="0"/>
              <a:t> </a:t>
            </a:r>
            <a:r>
              <a:rPr lang="en-US" dirty="0" err="1"/>
              <a:t>être</a:t>
            </a:r>
            <a:r>
              <a:rPr lang="en-US" dirty="0"/>
              <a:t> </a:t>
            </a:r>
            <a:r>
              <a:rPr lang="en-US" dirty="0" err="1"/>
              <a:t>accessibles</a:t>
            </a:r>
            <a:r>
              <a:rPr lang="en-US" dirty="0"/>
              <a:t> </a:t>
            </a:r>
            <a:r>
              <a:rPr lang="en-US" dirty="0" err="1"/>
              <a:t>gratuitement</a:t>
            </a:r>
            <a:endParaRPr lang="en-US" dirty="0"/>
          </a:p>
          <a:p>
            <a:r>
              <a:rPr lang="en-US" sz="3200" b="1" dirty="0"/>
              <a:t>…science</a:t>
            </a:r>
            <a:r>
              <a:rPr lang="en-US" dirty="0"/>
              <a:t>: au </a:t>
            </a:r>
            <a:r>
              <a:rPr lang="en-US" dirty="0" err="1"/>
              <a:t>centre</a:t>
            </a:r>
            <a:r>
              <a:rPr lang="en-US" dirty="0"/>
              <a:t> d’un </a:t>
            </a:r>
            <a:r>
              <a:rPr lang="en-US" dirty="0" err="1"/>
              <a:t>tournant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matière</a:t>
            </a:r>
            <a:r>
              <a:rPr lang="en-US" dirty="0"/>
              <a:t> de comment se </a:t>
            </a:r>
            <a:r>
              <a:rPr lang="en-US" dirty="0" err="1"/>
              <a:t>déroule</a:t>
            </a:r>
            <a:r>
              <a:rPr lang="en-US" dirty="0"/>
              <a:t> la recherche </a:t>
            </a:r>
            <a:r>
              <a:rPr lang="en-US" dirty="0" err="1"/>
              <a:t>scientifique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98700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5A97BD-EFE4-A647-8E78-9ED54B253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err="1">
                <a:latin typeface="Helvetica" pitchFamily="2" charset="0"/>
              </a:rPr>
              <a:t>Plateformes</a:t>
            </a:r>
            <a:r>
              <a:rPr lang="en-US" b="1" dirty="0">
                <a:latin typeface="Helvetica" pitchFamily="2" charset="0"/>
              </a:rPr>
              <a:t> </a:t>
            </a:r>
            <a:r>
              <a:rPr lang="en-US" b="1" dirty="0" err="1">
                <a:latin typeface="Helvetica" pitchFamily="2" charset="0"/>
              </a:rPr>
              <a:t>partenaires</a:t>
            </a:r>
            <a:endParaRPr lang="en-US" b="1" dirty="0">
              <a:latin typeface="Helvetica" pitchFamily="2" charset="0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FA83FA1-BFED-7F4B-8CDB-8DDFA47423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1064683" cy="150759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CC28EEC-565F-C941-B273-7F707DC27C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3601" y="2442362"/>
            <a:ext cx="2590800" cy="7747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88A486E-5D77-D543-94E0-A7B5783DDE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7585" y="1691212"/>
            <a:ext cx="1978724" cy="11197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66821C6-C1E4-D44D-8D30-E6D1ED795B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27144" y="1405465"/>
            <a:ext cx="1908185" cy="21912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3DED046-0589-3B4A-8D2A-EA58505D65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94331" y="2777991"/>
            <a:ext cx="1284772" cy="17264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BDE20AD-5500-D447-AD36-59F4684970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73107" y="3336795"/>
            <a:ext cx="1973788" cy="148034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29FBBDA-CF02-0947-8F4B-4E423786BF5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03795" y="4318000"/>
            <a:ext cx="2540000" cy="2540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AF548C2-A614-7349-AED0-F9BA8B8ABA8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6703" y="4056198"/>
            <a:ext cx="2601502" cy="110303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036D6EB-265F-D34E-A73A-61439580944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39547" y="5159235"/>
            <a:ext cx="2295704" cy="65642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923FE12-F720-6347-B72B-50868C89577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87585" y="5791396"/>
            <a:ext cx="2415630" cy="671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4501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C2D7AA-ADB3-DD41-9836-E599D5A36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b="1">
                <a:latin typeface="Helvetica" pitchFamily="2" charset="0"/>
              </a:rPr>
              <a:t>Lawrence Lessig</a:t>
            </a:r>
            <a:endParaRPr lang="en-US" b="1" dirty="0">
              <a:latin typeface="Helvetica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6674AB-139F-094C-9355-0CA99F9B9A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33625"/>
            <a:ext cx="10515600" cy="3626908"/>
          </a:xfrm>
        </p:spPr>
        <p:txBody>
          <a:bodyPr>
            <a:normAutofit/>
          </a:bodyPr>
          <a:lstStyle/>
          <a:p>
            <a:r>
              <a:rPr lang="en-US" dirty="0" err="1"/>
              <a:t>Juriste</a:t>
            </a:r>
            <a:r>
              <a:rPr lang="en-US" dirty="0"/>
              <a:t> &amp; </a:t>
            </a:r>
            <a:r>
              <a:rPr lang="en-US" dirty="0" err="1"/>
              <a:t>professeur</a:t>
            </a:r>
            <a:endParaRPr lang="en-US" dirty="0"/>
          </a:p>
          <a:p>
            <a:r>
              <a:rPr lang="en-US" dirty="0" err="1"/>
              <a:t>Fondateur</a:t>
            </a:r>
            <a:r>
              <a:rPr lang="en-US" dirty="0"/>
              <a:t> du </a:t>
            </a:r>
            <a:r>
              <a:rPr lang="en-US" i="1" dirty="0"/>
              <a:t>Center for Internet &amp; Society </a:t>
            </a:r>
            <a:r>
              <a:rPr lang="en-US" dirty="0"/>
              <a:t>et de </a:t>
            </a:r>
            <a:r>
              <a:rPr lang="en-US" i="1" dirty="0"/>
              <a:t>Creative Commons</a:t>
            </a:r>
          </a:p>
          <a:p>
            <a:r>
              <a:rPr lang="en-US" dirty="0" err="1"/>
              <a:t>Initiateur</a:t>
            </a:r>
            <a:r>
              <a:rPr lang="en-US" dirty="0"/>
              <a:t> du concept de “Free Culture”</a:t>
            </a:r>
          </a:p>
          <a:p>
            <a:r>
              <a:rPr lang="en-US" dirty="0"/>
              <a:t>Grand </a:t>
            </a:r>
            <a:r>
              <a:rPr lang="en-US" dirty="0" err="1"/>
              <a:t>défenseur</a:t>
            </a:r>
            <a:r>
              <a:rPr lang="en-US" dirty="0"/>
              <a:t> de la </a:t>
            </a:r>
            <a:r>
              <a:rPr lang="en-US" dirty="0" err="1"/>
              <a:t>neutralité</a:t>
            </a:r>
            <a:r>
              <a:rPr lang="en-US" dirty="0"/>
              <a:t> du net et de </a:t>
            </a:r>
            <a:r>
              <a:rPr lang="en-US" dirty="0" err="1"/>
              <a:t>l’open</a:t>
            </a:r>
            <a:r>
              <a:rPr lang="en-US" dirty="0"/>
              <a:t>-source</a:t>
            </a:r>
          </a:p>
          <a:p>
            <a:r>
              <a:rPr lang="en-US" dirty="0"/>
              <a:t>// </a:t>
            </a:r>
            <a:r>
              <a:rPr lang="en-US" b="1" dirty="0"/>
              <a:t>Aaron Swartz</a:t>
            </a:r>
          </a:p>
          <a:p>
            <a:endParaRPr lang="en-US" dirty="0"/>
          </a:p>
          <a:p>
            <a:pPr marL="0" indent="0">
              <a:buNone/>
            </a:pPr>
            <a:endParaRPr lang="en-US" i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20794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3072</TotalTime>
  <Words>735</Words>
  <Application>Microsoft Macintosh PowerPoint</Application>
  <PresentationFormat>Widescreen</PresentationFormat>
  <Paragraphs>74</Paragraphs>
  <Slides>11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Helvetica</vt:lpstr>
      <vt:lpstr>Office Theme</vt:lpstr>
      <vt:lpstr>PowerPoint Presentation</vt:lpstr>
      <vt:lpstr>Copyright &amp;  Open Access resources</vt:lpstr>
      <vt:lpstr>Permet aux créateurs qui souhaitent partager leur travail de définir quelle sorte de partage ils souhaitent</vt:lpstr>
      <vt:lpstr>PowerPoint Presentation</vt:lpstr>
      <vt:lpstr>3 ‘couches’ de licences </vt:lpstr>
      <vt:lpstr>Quelques chiffres</vt:lpstr>
      <vt:lpstr>CC &amp; …</vt:lpstr>
      <vt:lpstr>Plateformes partenaires</vt:lpstr>
      <vt:lpstr>Lawrence Lessig</vt:lpstr>
      <vt:lpstr>Débat:  Que pensez-vous de l’open source? </vt:lpstr>
      <vt:lpstr>Sources</vt:lpstr>
    </vt:vector>
  </TitlesOfParts>
  <Company/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23</cp:revision>
  <dcterms:created xsi:type="dcterms:W3CDTF">2018-07-27T13:36:38Z</dcterms:created>
  <dcterms:modified xsi:type="dcterms:W3CDTF">2018-07-29T16:48:56Z</dcterms:modified>
</cp:coreProperties>
</file>